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71" r:id="rId5"/>
    <p:sldId id="272" r:id="rId6"/>
    <p:sldId id="261" r:id="rId7"/>
    <p:sldId id="273" r:id="rId8"/>
    <p:sldId id="274" r:id="rId9"/>
    <p:sldId id="275" r:id="rId10"/>
    <p:sldId id="262" r:id="rId11"/>
    <p:sldId id="276" r:id="rId12"/>
    <p:sldId id="277" r:id="rId13"/>
    <p:sldId id="270" r:id="rId14"/>
    <p:sldId id="27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4648"/>
  </p:normalViewPr>
  <p:slideViewPr>
    <p:cSldViewPr snapToGrid="0">
      <p:cViewPr>
        <p:scale>
          <a:sx n="111" d="100"/>
          <a:sy n="111" d="100"/>
        </p:scale>
        <p:origin x="-93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53851-74A3-0042-924E-4359862616AA}" type="datetimeFigureOut">
              <a:rPr lang="en-GB" smtClean="0"/>
              <a:t>15/01/2021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D78CF-B1A3-084C-9BB0-537F1F0EEF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03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D78CF-B1A3-084C-9BB0-537F1F0EEF2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78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8546C-204B-4C45-A13C-8DD622590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20B5B6-9E0C-4CAA-B5C2-FB46CBA85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ADAE6-CAD9-48D0-8CD2-14CDF584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EB6A1E-B523-41D4-9D86-321B843A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D1EB16-6D5B-4529-898C-215ED0B7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3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3D33D-D088-46F6-8EDB-FF8FA796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E08E89-E982-4474-A7CF-BDD8CD47C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CC578-180C-4576-9E50-B7D5618C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EB94F-16E6-4ADF-B81E-A4CD155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09F24-260C-4EF1-9574-B5F4412C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7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60CD4D-FB1F-4339-99B0-FAF22403E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54BF24-D665-4D44-89BD-C5CBC93CF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27182-4F89-4479-9963-63E3525B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184F9C-1075-4E9A-98D0-6752ACA2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531AA-E4EC-4DE7-B76C-FF80967A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9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7DD90-CAD1-407E-9625-58CEE25D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3E8E0-E90D-4E9A-961A-1FD378412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0BBC5E-4D13-450C-9E9A-3B1F8A9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AB7941-C95B-4617-805D-23D1486C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0653AD-89AE-416C-A9E5-E10D8821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D139D-F170-40A3-BD3C-1004D2C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1FB15D-C53F-48C3-85F1-DF1DF3A50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98CB6-271D-45B4-815B-BF89A5E2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5F0671-F81C-4D99-A90B-9017A8F1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9E1D88-9724-4A3F-8A8E-2D373FA4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963C27-2A74-401D-93B5-964BBAE7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27268-20D2-40A2-A192-6F1996C3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51ADA4-B021-4132-A283-DAF94E7AB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E7475C-57E3-436A-B1FD-457A0141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822C0C-FAB4-4263-A0A8-4F83C11B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1C4F8-82B4-4E0A-8DB3-A519C49A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5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58532-8BE6-4D8D-900E-D3DECD74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90CFE2-F8A0-4BB2-B620-651875AB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AA616E-E855-41F4-9532-0E227610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E2558-56C2-45C3-814B-5EC19AB1E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A52095-A45A-4DCB-843A-8CE2DE89B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3A8800-A318-48EA-B221-D79052CE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BFADBE-3829-43D7-A835-1BAD5ED7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AAF821-B20F-4991-9A5A-2F5E2DB8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3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EAA0C-4E85-4EF6-BDFC-E7AF18F9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3D3F0C-B655-4CDD-A8D3-1102C52F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EA2757-2436-4AEE-81DF-927579AD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D83A8A-0FFB-4AE6-813E-F9069715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5C1339-2ADE-41BF-BA3A-E1F8036A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BE166C-2A19-4721-9BB2-3F6D48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4FB72C-8CAB-4B7D-9195-9A26A917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8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C2D43-0285-4C8E-BA8B-6DE52A19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9FD10-E32E-4A6C-B8FD-219E7AD3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22F709-4F16-42FD-9E26-11B87C839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165A49-6E4B-4A48-B40E-34DA25A2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292488-ADB0-47AE-A6E5-2297D568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B86D5F-B38D-4FFF-8049-51F38A0E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4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11C1D-5DB0-4E3E-88CC-94F8F8DE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CF3DD0-7E54-49AB-86D6-7B965820D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C9DCBD-9238-4AD6-AFA1-090FF1566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0242E3-0731-4241-9AF7-870F8B4A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A7B4DF-CEEA-4174-92B5-44D4B2E7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64070F-4013-4B85-AC86-7CEF6D5D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ADF6D1-4622-4E80-8375-0C30693C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E09DA-B7B9-4819-AEE2-04B24F785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551B2-D087-422A-8FEA-5DF01A902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381A-B408-455F-B099-662FF2705B3C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90747-2CEA-4014-BD71-BCD1E034C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50ABD-7FBB-4D28-ABEC-8ADDFA790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EB29-32E0-48CD-BD85-2C1CF39F2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8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6AF954A-9B36-4BBF-8C19-698FA997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338" y="6314389"/>
            <a:ext cx="5026737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</a:defRPr>
            </a:lvl1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</a:t>
            </a:r>
          </a:p>
          <a:p>
            <a:r>
              <a:rPr lang="en-IE" dirty="0"/>
              <a:t>© PMD Device Solutions Ltd. 2020</a:t>
            </a:r>
            <a:endParaRPr lang="en-US" b="1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xmlns="" id="{FEA573AB-564E-4E59-8D12-9EFA09AEEFEE}"/>
              </a:ext>
            </a:extLst>
          </p:cNvPr>
          <p:cNvSpPr txBox="1">
            <a:spLocks/>
          </p:cNvSpPr>
          <p:nvPr/>
        </p:nvSpPr>
        <p:spPr>
          <a:xfrm>
            <a:off x="6669088" y="1635125"/>
            <a:ext cx="3270250" cy="138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Poppins" panose="00000800000000000000" pitchFamily="2" charset="0"/>
                <a:ea typeface="+mn-ea"/>
                <a:cs typeface="Poppins" panose="000008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62498B-EA26-4A7B-BA40-D4C0C0244186}"/>
              </a:ext>
            </a:extLst>
          </p:cNvPr>
          <p:cNvSpPr txBox="1">
            <a:spLocks/>
          </p:cNvSpPr>
          <p:nvPr/>
        </p:nvSpPr>
        <p:spPr>
          <a:xfrm>
            <a:off x="6485738" y="6466789"/>
            <a:ext cx="5026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</a:t>
            </a:r>
          </a:p>
          <a:p>
            <a:r>
              <a:rPr lang="en-IE" dirty="0"/>
              <a:t>© PMD Device Solutions Ltd. 2020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6B68106B-8E78-489A-A2FF-F1C2C6C8B6C0}"/>
              </a:ext>
            </a:extLst>
          </p:cNvPr>
          <p:cNvSpPr txBox="1">
            <a:spLocks/>
          </p:cNvSpPr>
          <p:nvPr/>
        </p:nvSpPr>
        <p:spPr>
          <a:xfrm>
            <a:off x="6821488" y="1787525"/>
            <a:ext cx="3270250" cy="138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Poppins" panose="00000800000000000000" pitchFamily="2" charset="0"/>
                <a:ea typeface="+mn-ea"/>
                <a:cs typeface="Poppins" panose="000008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bg1"/>
                </a:solidFill>
                <a:latin typeface="`poppin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xmlns="" id="{99A1636C-F0CE-4728-9691-BE4971F5A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9" y="-965965"/>
            <a:ext cx="4182036" cy="4182036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xmlns="" id="{8B311EEE-8807-4150-A43E-1D3D5DAFCB42}"/>
              </a:ext>
            </a:extLst>
          </p:cNvPr>
          <p:cNvSpPr/>
          <p:nvPr/>
        </p:nvSpPr>
        <p:spPr>
          <a:xfrm rot="9431300">
            <a:off x="5251544" y="1405246"/>
            <a:ext cx="8007409" cy="4059253"/>
          </a:xfrm>
          <a:prstGeom prst="round2DiagRect">
            <a:avLst>
              <a:gd name="adj1" fmla="val 10983"/>
              <a:gd name="adj2" fmla="val 0"/>
            </a:avLst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2226AFAB-4F0C-47D3-B582-0FB71E9E4495}"/>
              </a:ext>
            </a:extLst>
          </p:cNvPr>
          <p:cNvSpPr/>
          <p:nvPr/>
        </p:nvSpPr>
        <p:spPr>
          <a:xfrm>
            <a:off x="6333338" y="1245106"/>
            <a:ext cx="9255094" cy="5625076"/>
          </a:xfrm>
          <a:prstGeom prst="triangl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4540A1F-69FF-437A-8BF5-7D343E5CAF2A}"/>
              </a:ext>
            </a:extLst>
          </p:cNvPr>
          <p:cNvSpPr/>
          <p:nvPr/>
        </p:nvSpPr>
        <p:spPr>
          <a:xfrm>
            <a:off x="4466313" y="-3107852"/>
            <a:ext cx="8169780" cy="9002102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AEFB16D-5AD2-43F1-8BFA-6E3A2D86B917}"/>
              </a:ext>
            </a:extLst>
          </p:cNvPr>
          <p:cNvSpPr txBox="1"/>
          <p:nvPr/>
        </p:nvSpPr>
        <p:spPr>
          <a:xfrm>
            <a:off x="402181" y="3197559"/>
            <a:ext cx="4998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Poppins" pitchFamily="2" charset="77"/>
              <a:cs typeface="Poppins" pitchFamily="2" charset="77"/>
            </a:endParaRPr>
          </a:p>
          <a:p>
            <a:r>
              <a:rPr lang="en-US" dirty="0">
                <a:latin typeface="Poppins" pitchFamily="2" charset="77"/>
                <a:cs typeface="Poppins" pitchFamily="2" charset="77"/>
              </a:rPr>
              <a:t>HSE’s response to the management of COVID+ patients </a:t>
            </a: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dirty="0">
                <a:latin typeface="Poppins" pitchFamily="2" charset="77"/>
                <a:cs typeface="Poppins" pitchFamily="2" charset="77"/>
              </a:rPr>
              <a:t>Telemetry eRR with RespiraSense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D7E9283-9ED2-BC44-B143-F7EF76727F3C}"/>
              </a:ext>
            </a:extLst>
          </p:cNvPr>
          <p:cNvGrpSpPr/>
          <p:nvPr/>
        </p:nvGrpSpPr>
        <p:grpSpPr>
          <a:xfrm>
            <a:off x="495789" y="5776389"/>
            <a:ext cx="3288397" cy="881194"/>
            <a:chOff x="536099" y="5746157"/>
            <a:chExt cx="3288397" cy="8811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5E3068EB-17E8-E64C-BB45-2322734142C0}"/>
                </a:ext>
              </a:extLst>
            </p:cNvPr>
            <p:cNvSpPr txBox="1"/>
            <p:nvPr/>
          </p:nvSpPr>
          <p:spPr>
            <a:xfrm>
              <a:off x="536099" y="5746157"/>
              <a:ext cx="2038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partnership with: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1F093A8-7E34-A140-80A3-275A95F13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2796" y="6119351"/>
              <a:ext cx="2171700" cy="508000"/>
            </a:xfrm>
            <a:prstGeom prst="rect">
              <a:avLst/>
            </a:prstGeom>
          </p:spPr>
        </p:pic>
      </p:grp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xmlns="" id="{4C9C7B9F-363B-9242-89F5-8A791A1B39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9832" y="1287636"/>
            <a:ext cx="6681321" cy="5644631"/>
          </a:xfrm>
          <a:prstGeom prst="roundRect">
            <a:avLst>
              <a:gd name="adj" fmla="val 142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235FD4E3-650E-ED4B-BE95-818B96D07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5789" y="6147915"/>
            <a:ext cx="702807" cy="5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6BC3C2-9A21-43E1-BE41-7A05959EE3EF}"/>
              </a:ext>
            </a:extLst>
          </p:cNvPr>
          <p:cNvSpPr/>
          <p:nvPr/>
        </p:nvSpPr>
        <p:spPr>
          <a:xfrm flipV="1">
            <a:off x="182375" y="580672"/>
            <a:ext cx="7346833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6B647D0-B1B0-46A5-A104-4A02C9F58B6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F017BA-313E-4546-92D1-B68D00200CC9}"/>
              </a:ext>
            </a:extLst>
          </p:cNvPr>
          <p:cNvSpPr txBox="1"/>
          <p:nvPr/>
        </p:nvSpPr>
        <p:spPr>
          <a:xfrm>
            <a:off x="182376" y="214830"/>
            <a:ext cx="773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Case Studies – Living Labs Progress Pilot to Demonstrator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958F20-8583-7146-BE00-29971C2F4410}"/>
              </a:ext>
            </a:extLst>
          </p:cNvPr>
          <p:cNvSpPr txBox="1"/>
          <p:nvPr/>
        </p:nvSpPr>
        <p:spPr>
          <a:xfrm>
            <a:off x="120367" y="1750475"/>
            <a:ext cx="5806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Clinical enquiry in March 2020 by Respiratory lead Professor Richard Costello and Nurse Manager Maura Rowland</a:t>
            </a:r>
          </a:p>
          <a:p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Liaised with Biomedical Engineering Manager Ms Maebh Smith to identify Power and Network access. </a:t>
            </a:r>
          </a:p>
          <a:p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RespiraSense was installed within 3 days and operational on 3</a:t>
            </a:r>
            <a:r>
              <a:rPr lang="en-US" sz="1600" baseline="30000" dirty="0">
                <a:latin typeface="Poppins Light" pitchFamily="2" charset="77"/>
                <a:cs typeface="Poppins Light" pitchFamily="2" charset="77"/>
              </a:rPr>
              <a:t>rd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Ongoing use and expansion to three wards since March.  Significant Patient and Front-line staff buy-in.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Part of COVID and non-COVID respiratory compromised patient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Patients with COVID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Patients on Oxygen Therapy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Patients on Non-invasive ventilation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Expanding to be use as part of Beaumont Virtual Ward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C87F2A-CF14-A347-B53A-66F735C9947D}"/>
              </a:ext>
            </a:extLst>
          </p:cNvPr>
          <p:cNvSpPr txBox="1"/>
          <p:nvPr/>
        </p:nvSpPr>
        <p:spPr>
          <a:xfrm>
            <a:off x="5988870" y="1654740"/>
            <a:ext cx="6203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Clinical enquiry in June 2020 by Respiratory lead Dr Desmond Murphy and Nurse Manager Ita O’Connell.</a:t>
            </a:r>
          </a:p>
          <a:p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Liaised with Mr Bernard Murphy Biomedical Engineer and Installed RespiraSense within 3 days and operational on 3</a:t>
            </a:r>
            <a:r>
              <a:rPr lang="en-US" sz="1600" baseline="30000" dirty="0">
                <a:latin typeface="Poppins Light" pitchFamily="2" charset="77"/>
                <a:cs typeface="Poppins Light" pitchFamily="2" charset="77"/>
              </a:rPr>
              <a:t>rd</a:t>
            </a:r>
            <a:r>
              <a:rPr lang="en-US" sz="1600" dirty="0">
                <a:latin typeface="Poppins Light" pitchFamily="2" charset="77"/>
                <a:cs typeface="Poppins Light" pitchFamily="2" charset="77"/>
              </a:rPr>
              <a:t> day. </a:t>
            </a:r>
          </a:p>
          <a:p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Presently investigating link between RespiraSense RR trends and changing partial pressures:  Opportunity to perform Arterial Blood Gases only when needed with non-invasive RR monitoring to assess impact of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Currently utilising PoE on the CUH HSE network.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Part of Non-COVID respiratory compromised patient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Expanding to COVID and Emergency monitoring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All respiratory compromised patients are prescribed monitoring with Respirasense.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oppins Light" pitchFamily="2" charset="77"/>
                <a:cs typeface="Poppins Light" pitchFamily="2" charset="77"/>
              </a:rPr>
              <a:t>Expanding to be use as part of Virtual Ward.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F17D91C-B6DE-DF4E-B6EF-54CE66D4EAE3}"/>
              </a:ext>
            </a:extLst>
          </p:cNvPr>
          <p:cNvSpPr/>
          <p:nvPr/>
        </p:nvSpPr>
        <p:spPr>
          <a:xfrm rot="16200000" flipV="1">
            <a:off x="2964061" y="3808192"/>
            <a:ext cx="5907600" cy="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E699BC-7CE0-BA47-945A-4DB73076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661" y="860307"/>
            <a:ext cx="2569240" cy="826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98E526-A8BB-6349-989D-3D05A713A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76" b="29345"/>
          <a:stretch/>
        </p:blipFill>
        <p:spPr>
          <a:xfrm>
            <a:off x="106206" y="860307"/>
            <a:ext cx="2249067" cy="8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6BC3C2-9A21-43E1-BE41-7A05959EE3EF}"/>
              </a:ext>
            </a:extLst>
          </p:cNvPr>
          <p:cNvSpPr/>
          <p:nvPr/>
        </p:nvSpPr>
        <p:spPr>
          <a:xfrm flipV="1">
            <a:off x="182375" y="580672"/>
            <a:ext cx="7346833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6B647D0-B1B0-46A5-A104-4A02C9F58B6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F017BA-313E-4546-92D1-B68D00200CC9}"/>
              </a:ext>
            </a:extLst>
          </p:cNvPr>
          <p:cNvSpPr txBox="1"/>
          <p:nvPr/>
        </p:nvSpPr>
        <p:spPr>
          <a:xfrm>
            <a:off x="182376" y="214830"/>
            <a:ext cx="773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Clinical Evidence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graphicFrame>
        <p:nvGraphicFramePr>
          <p:cNvPr id="11" name="Google Shape;289;p17">
            <a:extLst>
              <a:ext uri="{FF2B5EF4-FFF2-40B4-BE49-F238E27FC236}">
                <a16:creationId xmlns:a16="http://schemas.microsoft.com/office/drawing/2014/main" xmlns="" id="{E0AA4446-AC02-864E-929C-999B3057F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33708"/>
              </p:ext>
            </p:extLst>
          </p:nvPr>
        </p:nvGraphicFramePr>
        <p:xfrm>
          <a:off x="182375" y="734294"/>
          <a:ext cx="11670102" cy="516845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2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04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708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Date</a:t>
                      </a:r>
                      <a:endParaRPr sz="1600" b="0" i="0" dirty="0"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Site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Clinical Area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Purpose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Outcome 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May 2020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cs typeface="Poppins Medium" pitchFamily="2" charset="77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Beaumont Hospital, Dublin, Ireland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Respiratory General Ward (N=45)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To evaluate the predictive value of increasing RR to pending deterioration adverse events, Hypoxia and Pyrexia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Indications demonstrated 12hrs time between first abnormal RR&gt;24 breaths per minute and Hypoxia and Pyrexia event with &gt;90% Sensitivity: Feasibility for larger randomised controlled trial.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Mar 2018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Odense University Hospital, Denmark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Acute Medical Unit (N=132)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Blinded Evaluation of the sensitivity and specificity of respiratory rate to outcome in Sepsis patients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Indications of 80% sensitivity and specificity to abnormal blood gases where RR&gt;27; Feasibility for larger randomised controlled trial.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Mar 2018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PMD Solutions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Benchtop validation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  <a:sym typeface="Times New Roman"/>
                        </a:rPr>
                        <a:t>N=ALS Simulator)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Validated for rate, range, motion artefact etc.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Demonstrated +/-1 breaths per minute accuracy across range of 6-60 breaths per minute with frequency artefact.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Mar 2018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St. Mary’s Portsmouth NHS Trust, UK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Bariatric Surgery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  <a:sym typeface="Times New Roman"/>
                        </a:rPr>
                        <a:t>(N=21)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Evaluate the accuracy, usability of RespiraSense</a:t>
                      </a:r>
                      <a:r>
                        <a:rPr lang="en-GB" sz="1400" b="0" i="0" baseline="30000" dirty="0">
                          <a:latin typeface="Poppins Light" pitchFamily="2" charset="77"/>
                          <a:cs typeface="Poppins Light" pitchFamily="2" charset="77"/>
                        </a:rPr>
                        <a:t>TM</a:t>
                      </a: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 with Capnography in a range of Body Mass Index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Demonstrated +/-3 breaths per minute accuracy in the BMI range from Obese (30) to Super morbidly obese (&lt;35)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Dec 2017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Bangor 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Hospital (Wales)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Emergency Ward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  <a:sym typeface="Times New Roman"/>
                        </a:rPr>
                        <a:t>(N=21)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Evaluate the accuracy, usability and Motion-tolerance versus Capnography 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Demonstrated +/- 3 breaths per minute with capnography and superior motion-tolerance </a:t>
                      </a:r>
                      <a:r>
                        <a:rPr lang="en-GB" sz="1400" b="0" i="0" dirty="0">
                          <a:highlight>
                            <a:srgbClr val="00FF00"/>
                          </a:highlight>
                          <a:latin typeface="Poppins Light" pitchFamily="2" charset="77"/>
                          <a:cs typeface="Poppins Light" pitchFamily="2" charset="77"/>
                        </a:rPr>
                        <a:t> 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Aug 2017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Mallow 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Hospital, Ireland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Home Sleep Test with 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Sleep Device</a:t>
                      </a:r>
                      <a:endParaRPr sz="1400" b="0" i="0" dirty="0">
                        <a:latin typeface="Poppins Light" pitchFamily="2" charset="77"/>
                        <a:cs typeface="Poppins Light" pitchFamily="2" charset="77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  <a:sym typeface="Times New Roman"/>
                        </a:rPr>
                        <a:t>(N=35)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Evaluate the efficacy of the technology with 12-channel Limited Home Sleep Test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Demonstrated sensitive and specific detection of Moderate or severe sleep apnoea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dirty="0">
                          <a:latin typeface="Poppins Medium" pitchFamily="2" charset="77"/>
                          <a:cs typeface="Poppins Medium" pitchFamily="2" charset="77"/>
                        </a:rPr>
                        <a:t>Apr ’13 – Nov ‘14</a:t>
                      </a:r>
                      <a:endParaRPr sz="1600" b="0" i="0" dirty="0">
                        <a:solidFill>
                          <a:srgbClr val="000000"/>
                        </a:solidFill>
                        <a:latin typeface="Poppins Medium" pitchFamily="2" charset="77"/>
                        <a:ea typeface="Times New Roman"/>
                        <a:cs typeface="Poppins Medium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Cork University Hospital, Ireland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Post Anaesthetic Care Unit (N=45)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Measured RespiraSense</a:t>
                      </a:r>
                      <a:r>
                        <a:rPr lang="en-GB" sz="1400" b="0" i="0" baseline="30000" dirty="0">
                          <a:latin typeface="Poppins Light" pitchFamily="2" charset="77"/>
                          <a:cs typeface="Poppins Light" pitchFamily="2" charset="77"/>
                        </a:rPr>
                        <a:t>TM</a:t>
                      </a: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’s Accuracy and Usability with currently available methods. 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dirty="0">
                          <a:latin typeface="Poppins Light" pitchFamily="2" charset="77"/>
                          <a:cs typeface="Poppins Light" pitchFamily="2" charset="77"/>
                        </a:rPr>
                        <a:t>Correlation to; manual monitoring +/-7 breaths per minute; ECG +/-4 breaths per minute.</a:t>
                      </a:r>
                      <a:endParaRPr sz="1400" b="0" i="0" dirty="0">
                        <a:latin typeface="Poppins Light" pitchFamily="2" charset="77"/>
                        <a:ea typeface="Times New Roman"/>
                        <a:cs typeface="Poppins Light" pitchFamily="2" charset="77"/>
                        <a:sym typeface="Times New Roman"/>
                      </a:endParaRPr>
                    </a:p>
                  </a:txBody>
                  <a:tcPr marL="59300" marR="5930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0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6BC3C2-9A21-43E1-BE41-7A05959EE3EF}"/>
              </a:ext>
            </a:extLst>
          </p:cNvPr>
          <p:cNvSpPr/>
          <p:nvPr/>
        </p:nvSpPr>
        <p:spPr>
          <a:xfrm flipV="1">
            <a:off x="182375" y="580672"/>
            <a:ext cx="7346833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16B647D0-B1B0-46A5-A104-4A02C9F58B6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F017BA-313E-4546-92D1-B68D00200CC9}"/>
              </a:ext>
            </a:extLst>
          </p:cNvPr>
          <p:cNvSpPr txBox="1"/>
          <p:nvPr/>
        </p:nvSpPr>
        <p:spPr>
          <a:xfrm>
            <a:off x="182376" y="214830"/>
            <a:ext cx="773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Key to successful eRR strategy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pic>
        <p:nvPicPr>
          <p:cNvPr id="6" name="Google Shape;297;p18">
            <a:extLst>
              <a:ext uri="{FF2B5EF4-FFF2-40B4-BE49-F238E27FC236}">
                <a16:creationId xmlns:a16="http://schemas.microsoft.com/office/drawing/2014/main" xmlns="" id="{298F8E1F-1285-9D49-9B47-AD19990C3B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9208" y="804349"/>
            <a:ext cx="4605337" cy="59460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8;p18">
            <a:extLst>
              <a:ext uri="{FF2B5EF4-FFF2-40B4-BE49-F238E27FC236}">
                <a16:creationId xmlns:a16="http://schemas.microsoft.com/office/drawing/2014/main" xmlns="" id="{FE8A22CF-8524-3140-BCE7-8C11D8511824}"/>
              </a:ext>
            </a:extLst>
          </p:cNvPr>
          <p:cNvSpPr txBox="1"/>
          <p:nvPr/>
        </p:nvSpPr>
        <p:spPr>
          <a:xfrm>
            <a:off x="182375" y="808228"/>
            <a:ext cx="7236997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64A1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64A1DB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Motion-tolerance</a:t>
            </a: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GB" sz="24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eliminate alarm fatigue with highly specific and sensitive alerts to patient deterioration</a:t>
            </a:r>
            <a:endParaRPr sz="2400" dirty="0">
              <a:latin typeface="Poppins" pitchFamily="2" charset="77"/>
              <a:cs typeface="Poppins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Poppins SemiBold" pitchFamily="2" charset="77"/>
                <a:ea typeface="Calibri"/>
                <a:cs typeface="Poppins SemiBold" pitchFamily="2" charset="77"/>
                <a:sym typeface="Calibri"/>
              </a:rPr>
              <a:t>&amp;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Poppins SemiBold" pitchFamily="2" charset="77"/>
              <a:cs typeface="Poppins SemiBold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64A1DB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Accurate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+/- 3 breaths per minute in alert and active patients. (McCartan, Subbe, Kellett, Lee)</a:t>
            </a:r>
            <a:endParaRPr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64A1DB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Identifies deterioration </a:t>
            </a:r>
            <a:r>
              <a:rPr lang="en-GB" sz="24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&lt;12hrs earlier identification of deterioration (McCartan2020; Brabrand2018)</a:t>
            </a:r>
            <a:endParaRPr sz="1600" dirty="0">
              <a:latin typeface="Poppins" pitchFamily="2" charset="77"/>
              <a:cs typeface="Poppins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64A1DB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Standard of Care</a:t>
            </a:r>
            <a:r>
              <a:rPr lang="en-GB" dirty="0">
                <a:latin typeface="Poppins Medium" pitchFamily="2" charset="77"/>
                <a:cs typeface="Poppins Medium" pitchFamily="2" charset="77"/>
                <a:sym typeface="Calibri"/>
              </a:rPr>
              <a:t> </a:t>
            </a:r>
            <a:r>
              <a:rPr lang="en-GB" sz="2400" dirty="0">
                <a:latin typeface="Poppins" pitchFamily="2" charset="77"/>
                <a:cs typeface="Poppins" pitchFamily="2" charset="77"/>
                <a:sym typeface="Calibri"/>
              </a:rPr>
              <a:t>for eRR monitoring</a:t>
            </a:r>
            <a:endParaRPr sz="2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455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7C7741-4E86-40C7-B8EF-D8C6595B2B47}"/>
              </a:ext>
            </a:extLst>
          </p:cNvPr>
          <p:cNvSpPr/>
          <p:nvPr/>
        </p:nvSpPr>
        <p:spPr>
          <a:xfrm>
            <a:off x="0" y="0"/>
            <a:ext cx="12192000" cy="6932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4A60E9-362B-4419-BBBA-FD0CC3C24ADD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FB91067-7662-6348-AB6A-924AD15B8123}"/>
              </a:ext>
            </a:extLst>
          </p:cNvPr>
          <p:cNvSpPr txBox="1">
            <a:spLocks/>
          </p:cNvSpPr>
          <p:nvPr/>
        </p:nvSpPr>
        <p:spPr>
          <a:xfrm>
            <a:off x="204866" y="1218881"/>
            <a:ext cx="11782268" cy="57141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7431" tIns="27431" rIns="27431" bIns="27431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3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HSE is becoming the First Major Healthcare Service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Globally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to use eRR as the Standard of Care for non-ICU patients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sz="18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  <a:p>
            <a:endParaRPr lang="en-IE" sz="10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>
              <a:buNone/>
            </a:pPr>
            <a:endParaRPr lang="en-IE" sz="8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  <a:p>
            <a:pPr algn="ctr"/>
            <a:endParaRPr lang="en-IE" sz="32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01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4EE8D1-48CB-4A4C-ADBE-AA8AF97DC8AA}"/>
              </a:ext>
            </a:extLst>
          </p:cNvPr>
          <p:cNvSpPr/>
          <p:nvPr/>
        </p:nvSpPr>
        <p:spPr>
          <a:xfrm>
            <a:off x="346263" y="615352"/>
            <a:ext cx="5055348" cy="56627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97" y="3944602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PMD Confidential Proprietary Information, not to be reproduced or made available to third parties without prior consent from PMD and not to be used in any unauthorised way.  © PMD Device Solutions Ltd. 2020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C079A0-6760-4F79-89E4-9159F3443028}"/>
              </a:ext>
            </a:extLst>
          </p:cNvPr>
          <p:cNvSpPr txBox="1"/>
          <p:nvPr/>
        </p:nvSpPr>
        <p:spPr>
          <a:xfrm>
            <a:off x="346263" y="274783"/>
            <a:ext cx="790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Implementation Process</a:t>
            </a:r>
          </a:p>
        </p:txBody>
      </p:sp>
      <p:sp>
        <p:nvSpPr>
          <p:cNvPr id="11" name="Google Shape;380;gabdc30dcf6_0_11">
            <a:extLst>
              <a:ext uri="{FF2B5EF4-FFF2-40B4-BE49-F238E27FC236}">
                <a16:creationId xmlns:a16="http://schemas.microsoft.com/office/drawing/2014/main" xmlns="" id="{076D4B86-3B87-2343-881F-2DC4B1032689}"/>
              </a:ext>
            </a:extLst>
          </p:cNvPr>
          <p:cNvSpPr/>
          <p:nvPr/>
        </p:nvSpPr>
        <p:spPr>
          <a:xfrm>
            <a:off x="346263" y="741059"/>
            <a:ext cx="10442260" cy="192354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Stakeholder Mapping and Communication of Purpose:</a:t>
            </a:r>
            <a:endParaRPr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Clinical Consultant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Articulating the Purpose, Need and patient selection criteria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Clinical Nurse Manager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Shares purpose with nursing staff, supports with timing of installation and product training; supports with patient selection. 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IT Lead: 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Supports with ensuring the RespiraSense telemetry is placed onto the hospital’s 	    network.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Technical Lead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Key liaison between Estates, IT, and clinical access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2" name="Google Shape;381;gabdc30dcf6_0_11">
            <a:extLst>
              <a:ext uri="{FF2B5EF4-FFF2-40B4-BE49-F238E27FC236}">
                <a16:creationId xmlns:a16="http://schemas.microsoft.com/office/drawing/2014/main" xmlns="" id="{7D6EDD33-C7DE-B044-A5D1-5C19E7C30429}"/>
              </a:ext>
            </a:extLst>
          </p:cNvPr>
          <p:cNvSpPr/>
          <p:nvPr/>
        </p:nvSpPr>
        <p:spPr>
          <a:xfrm>
            <a:off x="1340235" y="2719950"/>
            <a:ext cx="10077517" cy="21386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Installation of IT infrastructure and Implementation of Telemetry</a:t>
            </a:r>
            <a:endParaRPr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PMD and Team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confirm all devices to be put on-site and list all IP addresses and MAC addresses for white-listing.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IT Lead: 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Confirms the availability of power, internet ports, and/or POE ports. PMD to mark up floor plans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Technical Lead: 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Liaise with Estates and Clinical Nurse Manager to install required infrastructure where needed.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PMD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Onsite to install hubs and confirm IT communication is operational.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3" name="Google Shape;382;gabdc30dcf6_0_11">
            <a:extLst>
              <a:ext uri="{FF2B5EF4-FFF2-40B4-BE49-F238E27FC236}">
                <a16:creationId xmlns:a16="http://schemas.microsoft.com/office/drawing/2014/main" xmlns="" id="{2E3B7F4A-0710-B144-8D34-FE17DA8367FC}"/>
              </a:ext>
            </a:extLst>
          </p:cNvPr>
          <p:cNvSpPr/>
          <p:nvPr/>
        </p:nvSpPr>
        <p:spPr>
          <a:xfrm>
            <a:off x="2683724" y="4901604"/>
            <a:ext cx="9365522" cy="162320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Product Training and first Patient Selection</a:t>
            </a:r>
            <a:endParaRPr sz="1600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PMD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Liaise with Clinical Nurse Manager to arrange the best time and rota for training.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PMD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Supports each shift (start and end) with product enquiries and handover discussions. 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600" b="1" dirty="0">
                <a:latin typeface="Poppins Light" pitchFamily="2" charset="77"/>
                <a:cs typeface="Poppins Light" pitchFamily="2" charset="77"/>
              </a:rPr>
              <a:t>PMD</a:t>
            </a:r>
            <a:r>
              <a:rPr lang="en-GB" sz="1600" dirty="0">
                <a:latin typeface="Poppins Light" pitchFamily="2" charset="77"/>
                <a:cs typeface="Poppins Light" pitchFamily="2" charset="77"/>
              </a:rPr>
              <a:t>: On-site as regularly as needed in consultation with Clinical Nurse Manager</a:t>
            </a:r>
            <a:endParaRPr sz="1600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92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166D75-0876-4791-96C8-9BAB842444F3}"/>
              </a:ext>
            </a:extLst>
          </p:cNvPr>
          <p:cNvSpPr/>
          <p:nvPr/>
        </p:nvSpPr>
        <p:spPr>
          <a:xfrm>
            <a:off x="1" y="3606674"/>
            <a:ext cx="12192000" cy="3251326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6FA54-C661-4C61-A1BE-A6C7D68BEC9C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BADDC57F-EDBC-4847-8BE9-A033FACF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90" y="-623945"/>
            <a:ext cx="5217459" cy="5217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A9E2E4-01CA-A14A-8769-BB22A2DAA0EC}"/>
              </a:ext>
            </a:extLst>
          </p:cNvPr>
          <p:cNvSpPr txBox="1"/>
          <p:nvPr/>
        </p:nvSpPr>
        <p:spPr>
          <a:xfrm>
            <a:off x="3517634" y="4129382"/>
            <a:ext cx="55771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Follow us on @PMD-Respiratory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www.pmd-solutions.com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Contact: info@pmd-solutions.com</a:t>
            </a:r>
          </a:p>
        </p:txBody>
      </p:sp>
    </p:spTree>
    <p:extLst>
      <p:ext uri="{BB962C8B-B14F-4D97-AF65-F5344CB8AC3E}">
        <p14:creationId xmlns:p14="http://schemas.microsoft.com/office/powerpoint/2010/main" val="9490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7C7741-4E86-40C7-B8EF-D8C6595B2B47}"/>
              </a:ext>
            </a:extLst>
          </p:cNvPr>
          <p:cNvSpPr/>
          <p:nvPr/>
        </p:nvSpPr>
        <p:spPr>
          <a:xfrm>
            <a:off x="0" y="0"/>
            <a:ext cx="12192000" cy="6932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4A60E9-362B-4419-BBBA-FD0CC3C24ADD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FB91067-7662-6348-AB6A-924AD15B8123}"/>
              </a:ext>
            </a:extLst>
          </p:cNvPr>
          <p:cNvSpPr txBox="1">
            <a:spLocks/>
          </p:cNvSpPr>
          <p:nvPr/>
        </p:nvSpPr>
        <p:spPr>
          <a:xfrm>
            <a:off x="204866" y="853756"/>
            <a:ext cx="11782268" cy="57141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7431" tIns="27431" rIns="27431" bIns="27431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sz="36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Our Vision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sz="16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To improve patient outcomes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by making every breath count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by triggering the right care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for the right patient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sz="32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at the right time</a:t>
            </a:r>
          </a:p>
        </p:txBody>
      </p:sp>
    </p:spTree>
    <p:extLst>
      <p:ext uri="{BB962C8B-B14F-4D97-AF65-F5344CB8AC3E}">
        <p14:creationId xmlns:p14="http://schemas.microsoft.com/office/powerpoint/2010/main" val="33721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6" y="3926540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370FAA9-FF08-FB4C-BF59-A802A08D55CB}"/>
              </a:ext>
            </a:extLst>
          </p:cNvPr>
          <p:cNvSpPr/>
          <p:nvPr/>
        </p:nvSpPr>
        <p:spPr>
          <a:xfrm flipV="1">
            <a:off x="182375" y="580672"/>
            <a:ext cx="7346833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B8BDE9-1263-5547-AF5E-BD8E16C0892B}"/>
              </a:ext>
            </a:extLst>
          </p:cNvPr>
          <p:cNvSpPr txBox="1"/>
          <p:nvPr/>
        </p:nvSpPr>
        <p:spPr>
          <a:xfrm>
            <a:off x="182376" y="214830"/>
            <a:ext cx="773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Why is Respiratory Rate is important?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pic>
        <p:nvPicPr>
          <p:cNvPr id="28" name="Google Shape;123;p5" descr="IMG_Small.jpg">
            <a:extLst>
              <a:ext uri="{FF2B5EF4-FFF2-40B4-BE49-F238E27FC236}">
                <a16:creationId xmlns:a16="http://schemas.microsoft.com/office/drawing/2014/main" xmlns="" id="{7C49860F-4A0B-0140-8D08-91B2D3B231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75" y="1036404"/>
            <a:ext cx="6835113" cy="432434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29" name="Google Shape;126;p5">
            <a:extLst>
              <a:ext uri="{FF2B5EF4-FFF2-40B4-BE49-F238E27FC236}">
                <a16:creationId xmlns:a16="http://schemas.microsoft.com/office/drawing/2014/main" xmlns="" id="{79A7AC22-6DB6-DD47-9964-26DAC7427036}"/>
              </a:ext>
            </a:extLst>
          </p:cNvPr>
          <p:cNvSpPr txBox="1"/>
          <p:nvPr/>
        </p:nvSpPr>
        <p:spPr>
          <a:xfrm>
            <a:off x="7689040" y="1260691"/>
            <a:ext cx="352543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TIME</a:t>
            </a:r>
            <a:r>
              <a:rPr lang="en-GB" sz="20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: Abnormal RR is the first sign of deterioration</a:t>
            </a:r>
            <a:endParaRPr sz="1800" dirty="0">
              <a:solidFill>
                <a:schemeClr val="dk1"/>
              </a:solidFill>
              <a:latin typeface="Poppins Medium" pitchFamily="2" charset="77"/>
              <a:ea typeface="Calibri"/>
              <a:cs typeface="Poppins Medium" pitchFamily="2" charset="77"/>
              <a:sym typeface="Calibri"/>
            </a:endParaRPr>
          </a:p>
        </p:txBody>
      </p:sp>
      <p:sp>
        <p:nvSpPr>
          <p:cNvPr id="30" name="Google Shape;127;p5">
            <a:extLst>
              <a:ext uri="{FF2B5EF4-FFF2-40B4-BE49-F238E27FC236}">
                <a16:creationId xmlns:a16="http://schemas.microsoft.com/office/drawing/2014/main" xmlns="" id="{47680B8B-5D8A-284E-9C6F-8494B9F98857}"/>
              </a:ext>
            </a:extLst>
          </p:cNvPr>
          <p:cNvSpPr/>
          <p:nvPr/>
        </p:nvSpPr>
        <p:spPr>
          <a:xfrm>
            <a:off x="7529208" y="1368642"/>
            <a:ext cx="153432" cy="153432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28;p5">
            <a:extLst>
              <a:ext uri="{FF2B5EF4-FFF2-40B4-BE49-F238E27FC236}">
                <a16:creationId xmlns:a16="http://schemas.microsoft.com/office/drawing/2014/main" xmlns="" id="{AD3BA4FC-B89E-9F41-8D3F-02A4D5C6EC3E}"/>
              </a:ext>
            </a:extLst>
          </p:cNvPr>
          <p:cNvSpPr/>
          <p:nvPr/>
        </p:nvSpPr>
        <p:spPr>
          <a:xfrm>
            <a:off x="7539976" y="2469061"/>
            <a:ext cx="153432" cy="153432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29;p5">
            <a:extLst>
              <a:ext uri="{FF2B5EF4-FFF2-40B4-BE49-F238E27FC236}">
                <a16:creationId xmlns:a16="http://schemas.microsoft.com/office/drawing/2014/main" xmlns="" id="{B4477A7E-7440-F841-ABB5-B17E11D6AACA}"/>
              </a:ext>
            </a:extLst>
          </p:cNvPr>
          <p:cNvSpPr/>
          <p:nvPr/>
        </p:nvSpPr>
        <p:spPr>
          <a:xfrm>
            <a:off x="7540360" y="3861309"/>
            <a:ext cx="153432" cy="153432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0;p5">
            <a:extLst>
              <a:ext uri="{FF2B5EF4-FFF2-40B4-BE49-F238E27FC236}">
                <a16:creationId xmlns:a16="http://schemas.microsoft.com/office/drawing/2014/main" xmlns="" id="{B81389C5-6099-E944-9EDF-4B3A4F887DEB}"/>
              </a:ext>
            </a:extLst>
          </p:cNvPr>
          <p:cNvSpPr txBox="1"/>
          <p:nvPr/>
        </p:nvSpPr>
        <p:spPr>
          <a:xfrm>
            <a:off x="7689040" y="2368111"/>
            <a:ext cx="374349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Quality</a:t>
            </a:r>
            <a:r>
              <a:rPr lang="en-GB" sz="18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: </a:t>
            </a:r>
            <a:r>
              <a:rPr lang="en-GB" sz="20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Delivering reliable and continuous respiratory rate monitoring </a:t>
            </a:r>
            <a:endParaRPr sz="1800" dirty="0">
              <a:solidFill>
                <a:schemeClr val="dk1"/>
              </a:solidFill>
              <a:latin typeface="Poppins Medium" pitchFamily="2" charset="77"/>
              <a:ea typeface="Calibri"/>
              <a:cs typeface="Poppins Medium" pitchFamily="2" charset="77"/>
              <a:sym typeface="Calibri"/>
            </a:endParaRPr>
          </a:p>
        </p:txBody>
      </p:sp>
      <p:sp>
        <p:nvSpPr>
          <p:cNvPr id="34" name="Google Shape;131;p5">
            <a:extLst>
              <a:ext uri="{FF2B5EF4-FFF2-40B4-BE49-F238E27FC236}">
                <a16:creationId xmlns:a16="http://schemas.microsoft.com/office/drawing/2014/main" xmlns="" id="{DB067BA5-8DAF-E64F-9E66-3BC218E4D8D4}"/>
              </a:ext>
            </a:extLst>
          </p:cNvPr>
          <p:cNvSpPr txBox="1"/>
          <p:nvPr/>
        </p:nvSpPr>
        <p:spPr>
          <a:xfrm>
            <a:off x="7742545" y="3712189"/>
            <a:ext cx="388034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Safety</a:t>
            </a:r>
            <a:r>
              <a:rPr lang="en-GB" sz="18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: </a:t>
            </a:r>
            <a:r>
              <a:rPr lang="en-GB" sz="2000" dirty="0">
                <a:solidFill>
                  <a:schemeClr val="dk1"/>
                </a:solidFill>
                <a:latin typeface="Poppins Medium" pitchFamily="2" charset="77"/>
                <a:ea typeface="Calibri"/>
                <a:cs typeface="Poppins Medium" pitchFamily="2" charset="77"/>
                <a:sym typeface="Calibri"/>
              </a:rPr>
              <a:t>Early intervention = improved patient outcome</a:t>
            </a:r>
            <a:endParaRPr sz="1800" dirty="0">
              <a:solidFill>
                <a:schemeClr val="dk1"/>
              </a:solidFill>
              <a:latin typeface="Poppins Medium" pitchFamily="2" charset="77"/>
              <a:ea typeface="Calibri"/>
              <a:cs typeface="Poppins Medium" pitchFamily="2" charset="77"/>
              <a:sym typeface="Calibri"/>
            </a:endParaRPr>
          </a:p>
        </p:txBody>
      </p:sp>
      <p:cxnSp>
        <p:nvCxnSpPr>
          <p:cNvPr id="35" name="Google Shape;132;p5">
            <a:extLst>
              <a:ext uri="{FF2B5EF4-FFF2-40B4-BE49-F238E27FC236}">
                <a16:creationId xmlns:a16="http://schemas.microsoft.com/office/drawing/2014/main" xmlns="" id="{9BB487A7-1C4E-AF49-B3B3-28720EC4BF1B}"/>
              </a:ext>
            </a:extLst>
          </p:cNvPr>
          <p:cNvCxnSpPr>
            <a:cxnSpLocks/>
          </p:cNvCxnSpPr>
          <p:nvPr/>
        </p:nvCxnSpPr>
        <p:spPr>
          <a:xfrm>
            <a:off x="7607512" y="2154564"/>
            <a:ext cx="4004223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133;p5">
            <a:extLst>
              <a:ext uri="{FF2B5EF4-FFF2-40B4-BE49-F238E27FC236}">
                <a16:creationId xmlns:a16="http://schemas.microsoft.com/office/drawing/2014/main" xmlns="" id="{A1238B29-05EE-8E4E-9CC4-5B9B9B6348F7}"/>
              </a:ext>
            </a:extLst>
          </p:cNvPr>
          <p:cNvCxnSpPr>
            <a:cxnSpLocks/>
          </p:cNvCxnSpPr>
          <p:nvPr/>
        </p:nvCxnSpPr>
        <p:spPr>
          <a:xfrm>
            <a:off x="7605924" y="3551832"/>
            <a:ext cx="4005811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134;p5">
            <a:extLst>
              <a:ext uri="{FF2B5EF4-FFF2-40B4-BE49-F238E27FC236}">
                <a16:creationId xmlns:a16="http://schemas.microsoft.com/office/drawing/2014/main" xmlns="" id="{9C303599-C0EF-DB44-89DB-7522EC7D3C01}"/>
              </a:ext>
            </a:extLst>
          </p:cNvPr>
          <p:cNvCxnSpPr>
            <a:cxnSpLocks/>
          </p:cNvCxnSpPr>
          <p:nvPr/>
        </p:nvCxnSpPr>
        <p:spPr>
          <a:xfrm>
            <a:off x="7682640" y="4671406"/>
            <a:ext cx="3929095" cy="3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835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6" y="3926540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C595127-E0EB-E846-AE70-9597DB02CE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361" y="1148055"/>
            <a:ext cx="3737960" cy="43437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5085FDB-5C9D-094B-9D1F-E798DBD8B5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52" y="1123228"/>
            <a:ext cx="3659420" cy="483165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5145CE7-F0A3-2648-A6D5-E5B0A4E4EF6D}"/>
              </a:ext>
            </a:extLst>
          </p:cNvPr>
          <p:cNvCxnSpPr>
            <a:cxnSpLocks/>
          </p:cNvCxnSpPr>
          <p:nvPr/>
        </p:nvCxnSpPr>
        <p:spPr>
          <a:xfrm flipV="1">
            <a:off x="2676698" y="3075635"/>
            <a:ext cx="2678483" cy="1562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C73B485-B2C6-3C40-99B4-ED92C41B9BDB}"/>
              </a:ext>
            </a:extLst>
          </p:cNvPr>
          <p:cNvCxnSpPr>
            <a:cxnSpLocks/>
          </p:cNvCxnSpPr>
          <p:nvPr/>
        </p:nvCxnSpPr>
        <p:spPr>
          <a:xfrm>
            <a:off x="5573918" y="1546090"/>
            <a:ext cx="34506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AFCB41B-E4B4-534F-B1D3-E079A68F665B}"/>
              </a:ext>
            </a:extLst>
          </p:cNvPr>
          <p:cNvSpPr txBox="1"/>
          <p:nvPr/>
        </p:nvSpPr>
        <p:spPr>
          <a:xfrm>
            <a:off x="9024586" y="1099133"/>
            <a:ext cx="301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itchFamily="2" charset="77"/>
                <a:cs typeface="Poppins Light" pitchFamily="2" charset="77"/>
              </a:rPr>
              <a:t>Single Patient Single Use RespiraSense Sensor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3A2EB98-3B44-AD48-A84C-A2D6718C156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342663" y="2917298"/>
            <a:ext cx="1662563" cy="28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A5448DF-F74D-8F44-8EB3-34873ABC04DC}"/>
              </a:ext>
            </a:extLst>
          </p:cNvPr>
          <p:cNvSpPr txBox="1"/>
          <p:nvPr/>
        </p:nvSpPr>
        <p:spPr>
          <a:xfrm>
            <a:off x="9005226" y="2345629"/>
            <a:ext cx="3036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itchFamily="2" charset="77"/>
                <a:cs typeface="Poppins Light" pitchFamily="2" charset="77"/>
              </a:rPr>
              <a:t>Reusable/Rechargeable Lobe </a:t>
            </a:r>
          </a:p>
          <a:p>
            <a:r>
              <a:rPr lang="en-US" dirty="0">
                <a:latin typeface="Poppins Light" pitchFamily="2" charset="77"/>
                <a:cs typeface="Poppins Light" pitchFamily="2" charset="77"/>
              </a:rPr>
              <a:t>(measures, processes, communicates)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95D3621-A1BE-2B40-9D40-5DDCD7A1E8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570" l="4582" r="100000">
                        <a14:foregroundMark x1="46414" y1="27532" x2="46414" y2="27532"/>
                        <a14:foregroundMark x1="76892" y1="8544" x2="76892" y2="8544"/>
                        <a14:foregroundMark x1="67530" y1="14241" x2="67530" y2="14241"/>
                        <a14:foregroundMark x1="55777" y1="24051" x2="55777" y2="24051"/>
                        <a14:foregroundMark x1="47410" y1="25633" x2="47410" y2="25633"/>
                        <a14:foregroundMark x1="71315" y1="9177" x2="71315" y2="9177"/>
                        <a14:foregroundMark x1="60159" y1="20570" x2="60159" y2="20570"/>
                        <a14:foregroundMark x1="74701" y1="4114" x2="74701" y2="4114"/>
                        <a14:foregroundMark x1="77490" y1="3797" x2="77490" y2="3797"/>
                        <a14:foregroundMark x1="76494" y1="12025" x2="76494" y2="12025"/>
                        <a14:foregroundMark x1="63147" y1="18671" x2="63147" y2="18671"/>
                        <a14:foregroundMark x1="57371" y1="23101" x2="57371" y2="23101"/>
                        <a14:foregroundMark x1="68924" y1="12342" x2="68924" y2="12342"/>
                        <a14:foregroundMark x1="69522" y1="11709" x2="69522" y2="11709"/>
                        <a14:foregroundMark x1="64143" y1="18354" x2="64143" y2="18354"/>
                        <a14:foregroundMark x1="64741" y1="17405" x2="64741" y2="17405"/>
                        <a14:foregroundMark x1="72510" y1="7595" x2="72510" y2="7595"/>
                        <a14:foregroundMark x1="57968" y1="22468" x2="57968" y2="22468"/>
                        <a14:foregroundMark x1="75299" y1="3481" x2="75299" y2="3481"/>
                        <a14:foregroundMark x1="73108" y1="6646" x2="73108" y2="6646"/>
                        <a14:foregroundMark x1="77490" y1="5696" x2="77490" y2="5696"/>
                        <a14:foregroundMark x1="70120" y1="10759" x2="70120" y2="10759"/>
                        <a14:foregroundMark x1="65936" y1="16139" x2="65936" y2="16139"/>
                        <a14:foregroundMark x1="67928" y1="13924" x2="67928" y2="13924"/>
                        <a14:foregroundMark x1="66135" y1="15506" x2="66135" y2="15506"/>
                        <a14:foregroundMark x1="54183" y1="24367" x2="54183" y2="24367"/>
                        <a14:foregroundMark x1="50797" y1="25316" x2="50797" y2="25316"/>
                        <a14:foregroundMark x1="48406" y1="25316" x2="48406" y2="25316"/>
                        <a14:foregroundMark x1="49402" y1="25316" x2="49402" y2="25316"/>
                        <a14:foregroundMark x1="61753" y1="20253" x2="61753" y2="20253"/>
                        <a14:foregroundMark x1="60558" y1="20886" x2="60558" y2="20886"/>
                        <a14:foregroundMark x1="58367" y1="22152" x2="58367" y2="22152"/>
                        <a14:foregroundMark x1="76096" y1="2848" x2="76096" y2="2848"/>
                        <a14:foregroundMark x1="73506" y1="6013" x2="73506" y2="6013"/>
                        <a14:foregroundMark x1="78088" y1="1899" x2="78088" y2="1899"/>
                        <a14:foregroundMark x1="76494" y1="1582" x2="76494" y2="1582"/>
                        <a14:backgroundMark x1="75896" y1="5380" x2="75896" y2="5380"/>
                        <a14:backgroundMark x1="76295" y1="4430" x2="76295" y2="4430"/>
                        <a14:backgroundMark x1="77092" y1="2848" x2="77092" y2="2848"/>
                        <a14:backgroundMark x1="76693" y1="2848" x2="76693" y2="2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455" y="4304668"/>
            <a:ext cx="1944071" cy="115080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8529E35-C1B0-404C-8330-12FA7CF6E600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816526" y="4686434"/>
            <a:ext cx="2471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A95E0C-52B9-ED48-945C-7B3B3DC38EB8}"/>
              </a:ext>
            </a:extLst>
          </p:cNvPr>
          <p:cNvSpPr txBox="1"/>
          <p:nvPr/>
        </p:nvSpPr>
        <p:spPr>
          <a:xfrm>
            <a:off x="9063687" y="4363268"/>
            <a:ext cx="29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 Light" pitchFamily="2" charset="77"/>
                <a:cs typeface="Poppins Light" pitchFamily="2" charset="77"/>
              </a:rPr>
              <a:t>Optional: Bluetooth SpO2/PR monitor - Nonin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671E6D7-3C2E-D04D-A268-D3A69C325308}"/>
              </a:ext>
            </a:extLst>
          </p:cNvPr>
          <p:cNvSpPr/>
          <p:nvPr/>
        </p:nvSpPr>
        <p:spPr>
          <a:xfrm flipV="1">
            <a:off x="182375" y="580671"/>
            <a:ext cx="8366202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12084A-0C6E-0B4B-9C81-1255EDBFDC1E}"/>
              </a:ext>
            </a:extLst>
          </p:cNvPr>
          <p:cNvSpPr txBox="1"/>
          <p:nvPr/>
        </p:nvSpPr>
        <p:spPr>
          <a:xfrm>
            <a:off x="182376" y="214830"/>
            <a:ext cx="906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RespiraSense – Continuous and motion tolerant eRR monitoring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6" y="3926540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671E6D7-3C2E-D04D-A268-D3A69C325308}"/>
              </a:ext>
            </a:extLst>
          </p:cNvPr>
          <p:cNvSpPr/>
          <p:nvPr/>
        </p:nvSpPr>
        <p:spPr>
          <a:xfrm flipV="1">
            <a:off x="182375" y="580671"/>
            <a:ext cx="8366202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12084A-0C6E-0B4B-9C81-1255EDBFDC1E}"/>
              </a:ext>
            </a:extLst>
          </p:cNvPr>
          <p:cNvSpPr txBox="1"/>
          <p:nvPr/>
        </p:nvSpPr>
        <p:spPr>
          <a:xfrm>
            <a:off x="182376" y="214830"/>
            <a:ext cx="906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RespiraSense – Continuous and motion tolerant eRR monitoring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pic>
        <p:nvPicPr>
          <p:cNvPr id="16" name="Google Shape;355;p21">
            <a:extLst>
              <a:ext uri="{FF2B5EF4-FFF2-40B4-BE49-F238E27FC236}">
                <a16:creationId xmlns:a16="http://schemas.microsoft.com/office/drawing/2014/main" xmlns="" id="{A80E65B7-4647-694E-8ADE-4E6A4C30F4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152" y="1497965"/>
            <a:ext cx="7349713" cy="483338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26" name="Google Shape;356;p21">
            <a:extLst>
              <a:ext uri="{FF2B5EF4-FFF2-40B4-BE49-F238E27FC236}">
                <a16:creationId xmlns:a16="http://schemas.microsoft.com/office/drawing/2014/main" xmlns="" id="{B6D98525-F66B-5E47-A47E-5829228554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8577" y="1520564"/>
            <a:ext cx="2937992" cy="35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357;p21">
            <a:extLst>
              <a:ext uri="{FF2B5EF4-FFF2-40B4-BE49-F238E27FC236}">
                <a16:creationId xmlns:a16="http://schemas.microsoft.com/office/drawing/2014/main" xmlns="" id="{1E81290E-6D96-4941-89A0-D36F6D8F4A2F}"/>
              </a:ext>
            </a:extLst>
          </p:cNvPr>
          <p:cNvSpPr txBox="1"/>
          <p:nvPr/>
        </p:nvSpPr>
        <p:spPr>
          <a:xfrm>
            <a:off x="301153" y="851675"/>
            <a:ext cx="68869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Poppins Light" pitchFamily="2" charset="77"/>
                <a:ea typeface="Calibri"/>
                <a:cs typeface="Poppins Light" pitchFamily="2" charset="77"/>
                <a:sym typeface="Calibri"/>
              </a:rPr>
              <a:t>A easy to use app allows multiple devices to be monitored continuously</a:t>
            </a:r>
            <a:endParaRPr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8" name="Google Shape;358;p21">
            <a:extLst>
              <a:ext uri="{FF2B5EF4-FFF2-40B4-BE49-F238E27FC236}">
                <a16:creationId xmlns:a16="http://schemas.microsoft.com/office/drawing/2014/main" xmlns="" id="{380EB0E6-1296-0546-BCB3-CDE6545F11F0}"/>
              </a:ext>
            </a:extLst>
          </p:cNvPr>
          <p:cNvSpPr txBox="1"/>
          <p:nvPr/>
        </p:nvSpPr>
        <p:spPr>
          <a:xfrm>
            <a:off x="8350703" y="851675"/>
            <a:ext cx="36906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Poppins Light" pitchFamily="2" charset="77"/>
                <a:ea typeface="Calibri"/>
                <a:cs typeface="Poppins Light" pitchFamily="2" charset="77"/>
                <a:sym typeface="Calibri"/>
              </a:rPr>
              <a:t>Easy visuals to detect increasing rates</a:t>
            </a:r>
            <a:endParaRPr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2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7C7741-4E86-40C7-B8EF-D8C6595B2B47}"/>
              </a:ext>
            </a:extLst>
          </p:cNvPr>
          <p:cNvSpPr/>
          <p:nvPr/>
        </p:nvSpPr>
        <p:spPr>
          <a:xfrm>
            <a:off x="0" y="0"/>
            <a:ext cx="12192000" cy="6932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4A60E9-362B-4419-BBBA-FD0CC3C24ADD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43FB56-CE69-3D4F-A44B-285C861A9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4" y="-1"/>
            <a:ext cx="10503253" cy="65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6" y="3926540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671E6D7-3C2E-D04D-A268-D3A69C325308}"/>
              </a:ext>
            </a:extLst>
          </p:cNvPr>
          <p:cNvSpPr/>
          <p:nvPr/>
        </p:nvSpPr>
        <p:spPr>
          <a:xfrm flipV="1">
            <a:off x="182375" y="580671"/>
            <a:ext cx="8366202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oogle Shape;165;p9">
            <a:extLst>
              <a:ext uri="{FF2B5EF4-FFF2-40B4-BE49-F238E27FC236}">
                <a16:creationId xmlns:a16="http://schemas.microsoft.com/office/drawing/2014/main" xmlns="" id="{69503C3E-4414-7B41-A018-5F38531876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253" y="980781"/>
            <a:ext cx="10699804" cy="432185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12084A-0C6E-0B4B-9C81-1255EDBFDC1E}"/>
              </a:ext>
            </a:extLst>
          </p:cNvPr>
          <p:cNvSpPr txBox="1"/>
          <p:nvPr/>
        </p:nvSpPr>
        <p:spPr>
          <a:xfrm>
            <a:off x="182375" y="214830"/>
            <a:ext cx="1186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Respiratory Rate – 12hrs early prediction of hypoxia and pyrexia in COVID patients 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6" y="3926540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671E6D7-3C2E-D04D-A268-D3A69C325308}"/>
              </a:ext>
            </a:extLst>
          </p:cNvPr>
          <p:cNvSpPr/>
          <p:nvPr/>
        </p:nvSpPr>
        <p:spPr>
          <a:xfrm flipV="1">
            <a:off x="182375" y="580671"/>
            <a:ext cx="8366202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12084A-0C6E-0B4B-9C81-1255EDBFDC1E}"/>
              </a:ext>
            </a:extLst>
          </p:cNvPr>
          <p:cNvSpPr txBox="1"/>
          <p:nvPr/>
        </p:nvSpPr>
        <p:spPr>
          <a:xfrm>
            <a:off x="182375" y="214830"/>
            <a:ext cx="1186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Practice Use of Respiratory Rate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9" name="Google Shape;190;p11">
            <a:extLst>
              <a:ext uri="{FF2B5EF4-FFF2-40B4-BE49-F238E27FC236}">
                <a16:creationId xmlns:a16="http://schemas.microsoft.com/office/drawing/2014/main" xmlns="" id="{271A25A4-8C64-874A-8DAB-3F2EC4B7AF0A}"/>
              </a:ext>
            </a:extLst>
          </p:cNvPr>
          <p:cNvSpPr txBox="1"/>
          <p:nvPr/>
        </p:nvSpPr>
        <p:spPr>
          <a:xfrm>
            <a:off x="768613" y="3480797"/>
            <a:ext cx="11295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70C0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Recognition of Sepsis					          </a:t>
            </a:r>
            <a:r>
              <a:rPr lang="en-GB" sz="16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RR, SBP, Level of Consciousness</a:t>
            </a:r>
            <a:endParaRPr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Google Shape;192;p11">
            <a:extLst>
              <a:ext uri="{FF2B5EF4-FFF2-40B4-BE49-F238E27FC236}">
                <a16:creationId xmlns:a16="http://schemas.microsoft.com/office/drawing/2014/main" xmlns="" id="{420A6721-6917-024F-ADC1-89C139FBB380}"/>
              </a:ext>
            </a:extLst>
          </p:cNvPr>
          <p:cNvSpPr/>
          <p:nvPr/>
        </p:nvSpPr>
        <p:spPr>
          <a:xfrm>
            <a:off x="3683301" y="2102365"/>
            <a:ext cx="277819" cy="27550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12" name="Google Shape;193;p11">
            <a:extLst>
              <a:ext uri="{FF2B5EF4-FFF2-40B4-BE49-F238E27FC236}">
                <a16:creationId xmlns:a16="http://schemas.microsoft.com/office/drawing/2014/main" xmlns="" id="{435BB1D7-7E8E-224E-BD78-E7F1164AF141}"/>
              </a:ext>
            </a:extLst>
          </p:cNvPr>
          <p:cNvSpPr/>
          <p:nvPr/>
        </p:nvSpPr>
        <p:spPr>
          <a:xfrm>
            <a:off x="3683300" y="3574610"/>
            <a:ext cx="277819" cy="27550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13" name="Google Shape;194;p11">
            <a:extLst>
              <a:ext uri="{FF2B5EF4-FFF2-40B4-BE49-F238E27FC236}">
                <a16:creationId xmlns:a16="http://schemas.microsoft.com/office/drawing/2014/main" xmlns="" id="{EED7C2EE-3900-A147-9164-C75BFBB16651}"/>
              </a:ext>
            </a:extLst>
          </p:cNvPr>
          <p:cNvSpPr/>
          <p:nvPr/>
        </p:nvSpPr>
        <p:spPr>
          <a:xfrm>
            <a:off x="3683299" y="4953031"/>
            <a:ext cx="277819" cy="27550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14" name="Google Shape;195;p11">
            <a:extLst>
              <a:ext uri="{FF2B5EF4-FFF2-40B4-BE49-F238E27FC236}">
                <a16:creationId xmlns:a16="http://schemas.microsoft.com/office/drawing/2014/main" xmlns="" id="{1A6DFFD9-B0C9-EA41-B721-1B010186ABF1}"/>
              </a:ext>
            </a:extLst>
          </p:cNvPr>
          <p:cNvSpPr/>
          <p:nvPr/>
        </p:nvSpPr>
        <p:spPr>
          <a:xfrm>
            <a:off x="7014719" y="4999943"/>
            <a:ext cx="277819" cy="27550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15" name="Google Shape;196;p11">
            <a:extLst>
              <a:ext uri="{FF2B5EF4-FFF2-40B4-BE49-F238E27FC236}">
                <a16:creationId xmlns:a16="http://schemas.microsoft.com/office/drawing/2014/main" xmlns="" id="{F520FBFB-CE8F-4746-900C-DE0C322139B5}"/>
              </a:ext>
            </a:extLst>
          </p:cNvPr>
          <p:cNvSpPr/>
          <p:nvPr/>
        </p:nvSpPr>
        <p:spPr>
          <a:xfrm>
            <a:off x="7014719" y="3480786"/>
            <a:ext cx="277819" cy="27550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16" name="Google Shape;197;p11">
            <a:extLst>
              <a:ext uri="{FF2B5EF4-FFF2-40B4-BE49-F238E27FC236}">
                <a16:creationId xmlns:a16="http://schemas.microsoft.com/office/drawing/2014/main" xmlns="" id="{59DBA8BF-3B24-3943-9CF3-60CB8520AA5A}"/>
              </a:ext>
            </a:extLst>
          </p:cNvPr>
          <p:cNvSpPr/>
          <p:nvPr/>
        </p:nvSpPr>
        <p:spPr>
          <a:xfrm>
            <a:off x="7014719" y="2099422"/>
            <a:ext cx="277819" cy="27550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pic>
        <p:nvPicPr>
          <p:cNvPr id="17" name="Google Shape;198;p11">
            <a:extLst>
              <a:ext uri="{FF2B5EF4-FFF2-40B4-BE49-F238E27FC236}">
                <a16:creationId xmlns:a16="http://schemas.microsoft.com/office/drawing/2014/main" xmlns="" id="{290929C3-D920-BB44-8EB8-37C7ED2060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089" y="3112903"/>
            <a:ext cx="1474429" cy="147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99;p11">
            <a:extLst>
              <a:ext uri="{FF2B5EF4-FFF2-40B4-BE49-F238E27FC236}">
                <a16:creationId xmlns:a16="http://schemas.microsoft.com/office/drawing/2014/main" xmlns="" id="{B148309A-FA20-DF4B-B088-DA7E8EF0DF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499" y="1652748"/>
            <a:ext cx="2035867" cy="135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0;p11">
            <a:extLst>
              <a:ext uri="{FF2B5EF4-FFF2-40B4-BE49-F238E27FC236}">
                <a16:creationId xmlns:a16="http://schemas.microsoft.com/office/drawing/2014/main" xmlns="" id="{9091DAC3-CE8F-1045-8442-CD3B3E2C43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9055" y="4771171"/>
            <a:ext cx="1964935" cy="13321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1;p11">
            <a:extLst>
              <a:ext uri="{FF2B5EF4-FFF2-40B4-BE49-F238E27FC236}">
                <a16:creationId xmlns:a16="http://schemas.microsoft.com/office/drawing/2014/main" xmlns="" id="{D5D37C0E-72DE-BB4B-80C5-2A93EE3849CD}"/>
              </a:ext>
            </a:extLst>
          </p:cNvPr>
          <p:cNvSpPr txBox="1"/>
          <p:nvPr/>
        </p:nvSpPr>
        <p:spPr>
          <a:xfrm>
            <a:off x="768613" y="786647"/>
            <a:ext cx="185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Wards</a:t>
            </a:r>
            <a:endParaRPr dirty="0"/>
          </a:p>
        </p:txBody>
      </p:sp>
      <p:sp>
        <p:nvSpPr>
          <p:cNvPr id="21" name="Google Shape;202;p11">
            <a:extLst>
              <a:ext uri="{FF2B5EF4-FFF2-40B4-BE49-F238E27FC236}">
                <a16:creationId xmlns:a16="http://schemas.microsoft.com/office/drawing/2014/main" xmlns="" id="{E6247CDD-4F85-FA47-A69D-21B01447368C}"/>
              </a:ext>
            </a:extLst>
          </p:cNvPr>
          <p:cNvSpPr txBox="1"/>
          <p:nvPr/>
        </p:nvSpPr>
        <p:spPr>
          <a:xfrm>
            <a:off x="3822208" y="787281"/>
            <a:ext cx="13910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Surgical</a:t>
            </a:r>
            <a:endParaRPr dirty="0"/>
          </a:p>
        </p:txBody>
      </p:sp>
      <p:sp>
        <p:nvSpPr>
          <p:cNvPr id="22" name="Google Shape;203;p11">
            <a:extLst>
              <a:ext uri="{FF2B5EF4-FFF2-40B4-BE49-F238E27FC236}">
                <a16:creationId xmlns:a16="http://schemas.microsoft.com/office/drawing/2014/main" xmlns="" id="{8B3723D6-B529-4D4C-8270-A4844943F3EB}"/>
              </a:ext>
            </a:extLst>
          </p:cNvPr>
          <p:cNvSpPr txBox="1"/>
          <p:nvPr/>
        </p:nvSpPr>
        <p:spPr>
          <a:xfrm>
            <a:off x="7014719" y="786647"/>
            <a:ext cx="128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endParaRPr dirty="0"/>
          </a:p>
        </p:txBody>
      </p:sp>
      <p:sp>
        <p:nvSpPr>
          <p:cNvPr id="23" name="Google Shape;204;p11">
            <a:extLst>
              <a:ext uri="{FF2B5EF4-FFF2-40B4-BE49-F238E27FC236}">
                <a16:creationId xmlns:a16="http://schemas.microsoft.com/office/drawing/2014/main" xmlns="" id="{780F05A3-B0D3-3148-BD28-8637CEBD3C9A}"/>
              </a:ext>
            </a:extLst>
          </p:cNvPr>
          <p:cNvSpPr txBox="1"/>
          <p:nvPr/>
        </p:nvSpPr>
        <p:spPr>
          <a:xfrm>
            <a:off x="9604136" y="786647"/>
            <a:ext cx="14580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ICU Outreach</a:t>
            </a:r>
            <a:endParaRPr dirty="0"/>
          </a:p>
        </p:txBody>
      </p:sp>
      <p:sp>
        <p:nvSpPr>
          <p:cNvPr id="24" name="Google Shape;189;p11">
            <a:extLst>
              <a:ext uri="{FF2B5EF4-FFF2-40B4-BE49-F238E27FC236}">
                <a16:creationId xmlns:a16="http://schemas.microsoft.com/office/drawing/2014/main" xmlns="" id="{2E7F975D-F9D7-3449-B71B-0E8D2FFC7C5E}"/>
              </a:ext>
            </a:extLst>
          </p:cNvPr>
          <p:cNvSpPr txBox="1"/>
          <p:nvPr/>
        </p:nvSpPr>
        <p:spPr>
          <a:xfrm>
            <a:off x="429445" y="2055470"/>
            <a:ext cx="1168126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70C0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Recognition of Deterioration            			</a:t>
            </a:r>
            <a:r>
              <a:rPr lang="en-GB" sz="16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          		RR, HR, SpO2, SBP, Temp, Consciousness</a:t>
            </a:r>
            <a:endParaRPr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Google Shape;191;p11">
            <a:extLst>
              <a:ext uri="{FF2B5EF4-FFF2-40B4-BE49-F238E27FC236}">
                <a16:creationId xmlns:a16="http://schemas.microsoft.com/office/drawing/2014/main" xmlns="" id="{D29041F0-42C7-8F43-A896-8EA8B1BF62BA}"/>
              </a:ext>
            </a:extLst>
          </p:cNvPr>
          <p:cNvSpPr txBox="1"/>
          <p:nvPr/>
        </p:nvSpPr>
        <p:spPr>
          <a:xfrm>
            <a:off x="768613" y="4906122"/>
            <a:ext cx="113421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0070C0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Severity of Pneumonia 					          </a:t>
            </a:r>
            <a:r>
              <a:rPr lang="en-GB" sz="16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RR, BP, Age, Urea, Confusion   </a:t>
            </a:r>
            <a:endParaRPr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24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E3113289-69A5-4ABF-948C-BD90FC641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866" y="3926540"/>
            <a:ext cx="4082527" cy="408252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C38C1F-117E-4E7A-903A-3DFA1103D8C6}"/>
              </a:ext>
            </a:extLst>
          </p:cNvPr>
          <p:cNvSpPr txBox="1">
            <a:spLocks/>
          </p:cNvSpPr>
          <p:nvPr/>
        </p:nvSpPr>
        <p:spPr>
          <a:xfrm>
            <a:off x="-1221891" y="6567857"/>
            <a:ext cx="14421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Inter Light" panose="020B0502030000000004" pitchFamily="34" charset="0"/>
                <a:ea typeface="Inter Light" panose="020B050203000000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PMD Confidential Proprietary Information, not to be reproduced or made available to third parties without prior consent from PMD and not to be used in any unauthorised way.  © PMD Device Solutions Ltd. 2020</a:t>
            </a:r>
            <a:endParaRPr lang="en-US" dirty="0"/>
          </a:p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671E6D7-3C2E-D04D-A268-D3A69C325308}"/>
              </a:ext>
            </a:extLst>
          </p:cNvPr>
          <p:cNvSpPr/>
          <p:nvPr/>
        </p:nvSpPr>
        <p:spPr>
          <a:xfrm flipV="1">
            <a:off x="182374" y="580670"/>
            <a:ext cx="10301327" cy="45719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12084A-0C6E-0B4B-9C81-1255EDBFDC1E}"/>
              </a:ext>
            </a:extLst>
          </p:cNvPr>
          <p:cNvSpPr txBox="1"/>
          <p:nvPr/>
        </p:nvSpPr>
        <p:spPr>
          <a:xfrm>
            <a:off x="182375" y="214830"/>
            <a:ext cx="1186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4472C4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RespiraSense predicts Hypoxia and Pyrexia 12hrs in advance in COVID patients</a:t>
            </a:r>
            <a:endParaRPr lang="en-US" sz="2000" b="1" dirty="0">
              <a:solidFill>
                <a:srgbClr val="4472C4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26" name="Google Shape;280;gabdc30dcf6_0_0">
            <a:extLst>
              <a:ext uri="{FF2B5EF4-FFF2-40B4-BE49-F238E27FC236}">
                <a16:creationId xmlns:a16="http://schemas.microsoft.com/office/drawing/2014/main" xmlns="" id="{52EF9D00-4AA2-7541-AA79-3C12B8FC87BD}"/>
              </a:ext>
            </a:extLst>
          </p:cNvPr>
          <p:cNvSpPr txBox="1"/>
          <p:nvPr/>
        </p:nvSpPr>
        <p:spPr>
          <a:xfrm>
            <a:off x="8650748" y="414885"/>
            <a:ext cx="3369600" cy="52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McCartan2020 demonstrated that eRR &gt;24 breaths per minute gave 12hrs early warning of impending hypoxic or pyrexia event with over 90% sensitivity.</a:t>
            </a: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Manual RR measurements gave no significant predictive power for pending hypoxia or pyrexia events </a:t>
            </a: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Electronic monitoring of patients Respiratory Rate can help allocate the Right Resources to the Right Patient at the Right Time. </a:t>
            </a:r>
            <a:endParaRPr sz="1600" dirty="0">
              <a:solidFill>
                <a:schemeClr val="dk1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7" name="Google Shape;281;gabdc30dcf6_0_0">
            <a:extLst>
              <a:ext uri="{FF2B5EF4-FFF2-40B4-BE49-F238E27FC236}">
                <a16:creationId xmlns:a16="http://schemas.microsoft.com/office/drawing/2014/main" xmlns="" id="{CD26673A-EE1E-C44B-8E6F-68F0E02052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8345"/>
          <a:stretch/>
        </p:blipFill>
        <p:spPr>
          <a:xfrm>
            <a:off x="0" y="807700"/>
            <a:ext cx="8300853" cy="244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2;gabdc30dcf6_0_0">
            <a:extLst>
              <a:ext uri="{FF2B5EF4-FFF2-40B4-BE49-F238E27FC236}">
                <a16:creationId xmlns:a16="http://schemas.microsoft.com/office/drawing/2014/main" xmlns="" id="{D672FE83-6CA8-134C-AC07-29965417D5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51350"/>
          <a:stretch/>
        </p:blipFill>
        <p:spPr>
          <a:xfrm>
            <a:off x="1" y="3286009"/>
            <a:ext cx="8300853" cy="277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1656</Words>
  <Application>Microsoft Office PowerPoint</Application>
  <PresentationFormat>Custom</PresentationFormat>
  <Paragraphs>170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Hallinan</dc:creator>
  <cp:lastModifiedBy>Admin</cp:lastModifiedBy>
  <cp:revision>34</cp:revision>
  <cp:lastPrinted>2021-01-05T21:09:59Z</cp:lastPrinted>
  <dcterms:created xsi:type="dcterms:W3CDTF">2020-10-30T15:22:01Z</dcterms:created>
  <dcterms:modified xsi:type="dcterms:W3CDTF">2021-01-15T09:24:32Z</dcterms:modified>
</cp:coreProperties>
</file>