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0" r:id="rId3"/>
    <p:sldId id="262" r:id="rId4"/>
    <p:sldId id="263" r:id="rId5"/>
    <p:sldId id="264" r:id="rId6"/>
    <p:sldId id="265" r:id="rId7"/>
    <p:sldId id="267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5A3E-71E4-4EBD-A443-FAFB3A70D4EA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77E1-F966-4660-9A79-97019F9D0F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32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0E5C-BECF-499A-872A-F6B6AA84BB3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CB99-0CB8-489D-AA97-1D263B8DD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8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890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640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046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05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19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23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0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3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89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04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632000" y="432001"/>
            <a:ext cx="10515600" cy="7502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4320000" cy="1084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320000" cy="2729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6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9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67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4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7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9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1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A8EF-3394-486C-A750-F46826AE3249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61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e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em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hyperlink" Target="about:blank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ilto:CNME.MayoRos@hse.ie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healthservice.hse.ie/about-us/onmsd/education-and-continuous-professional-development/cpd-for-nurses-and-midwives/apply-for-funding/cnme-mayo.html" TargetMode="External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709403" y="2320535"/>
            <a:ext cx="8379090" cy="43610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400" b="1" dirty="0"/>
          </a:p>
          <a:p>
            <a:r>
              <a:rPr lang="en-IE" sz="2400" b="1" dirty="0" smtClean="0"/>
              <a:t>CNME Mayo / Roscommon  </a:t>
            </a:r>
            <a:r>
              <a:rPr lang="en-IE" sz="2400" b="1" dirty="0"/>
              <a:t>introduces</a:t>
            </a:r>
            <a:br>
              <a:rPr lang="en-IE" sz="2400" b="1" dirty="0"/>
            </a:br>
            <a:r>
              <a:rPr lang="en-IE" sz="2400" b="1" i="1" dirty="0"/>
              <a:t>NEW Online Application forms for Nurses and Midwives wishing to apply for </a:t>
            </a:r>
            <a:r>
              <a:rPr lang="en-IE" sz="2400" b="1" dirty="0"/>
              <a:t>Post </a:t>
            </a:r>
            <a:r>
              <a:rPr lang="en-IE" sz="2400" b="1" dirty="0" smtClean="0"/>
              <a:t>Registration </a:t>
            </a:r>
            <a:r>
              <a:rPr lang="en-IE" sz="2400" b="1" i="1" dirty="0"/>
              <a:t>funding in </a:t>
            </a:r>
            <a:r>
              <a:rPr lang="en-IE" sz="2400" b="1" i="1" dirty="0" smtClean="0"/>
              <a:t>2024. </a:t>
            </a:r>
            <a:endParaRPr lang="en-IE" sz="2400" b="1" i="1" dirty="0"/>
          </a:p>
          <a:p>
            <a:r>
              <a:rPr lang="en-IE" sz="2400" b="1" i="1" dirty="0"/>
              <a:t>Please use QR Code on </a:t>
            </a:r>
            <a:r>
              <a:rPr lang="en-IE" sz="2400" b="1" i="1" dirty="0" smtClean="0"/>
              <a:t>the right </a:t>
            </a:r>
            <a:r>
              <a:rPr lang="en-IE" sz="2400" b="1" i="1" dirty="0"/>
              <a:t>to download an application form </a:t>
            </a:r>
            <a:r>
              <a:rPr lang="en-IE" sz="2400" b="1" i="1" dirty="0" smtClean="0"/>
              <a:t>or email: </a:t>
            </a:r>
            <a:r>
              <a:rPr lang="en-IE" sz="2400" b="1" i="1" dirty="0" err="1" smtClean="0"/>
              <a:t>CNME.MayoRos@hse.ie</a:t>
            </a:r>
            <a:r>
              <a:rPr lang="en-IE" sz="2400" b="1" i="1" dirty="0"/>
              <a:t/>
            </a:r>
            <a:br>
              <a:rPr lang="en-IE" sz="2400" b="1" i="1" dirty="0"/>
            </a:br>
            <a:r>
              <a:rPr lang="en-IE" sz="1600" u="sng" dirty="0"/>
              <a:t> </a:t>
            </a:r>
            <a:r>
              <a:rPr lang="en-IE" sz="2400" dirty="0"/>
              <a:t/>
            </a:r>
            <a:br>
              <a:rPr lang="en-IE" sz="2400" dirty="0"/>
            </a:br>
            <a:endParaRPr lang="en-GB" sz="2400" dirty="0"/>
          </a:p>
        </p:txBody>
      </p:sp>
      <p:pic>
        <p:nvPicPr>
          <p:cNvPr id="9" name="Picture 2" descr="\\tdws08fs01\library\Data\70 Personal Folders\Maura\NHLKS\NHLK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00" y="5419361"/>
            <a:ext cx="1379293" cy="12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08755" y="4752693"/>
            <a:ext cx="6706873" cy="1958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400" dirty="0"/>
          </a:p>
        </p:txBody>
      </p:sp>
      <p:pic>
        <p:nvPicPr>
          <p:cNvPr id="7" name="Picture 6" descr="qrcode_healthservice.hs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27" y="2863487"/>
            <a:ext cx="2132383" cy="188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12" y="5908267"/>
            <a:ext cx="4702628" cy="485775"/>
          </a:xfrm>
          <a:prstGeom prst="rect">
            <a:avLst/>
          </a:prstGeom>
        </p:spPr>
      </p:pic>
      <p:pic>
        <p:nvPicPr>
          <p:cNvPr id="38" name="Audio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3"/>
    </mc:Choice>
    <mc:Fallback xmlns="">
      <p:transition spd="slow" advTm="1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502" y="1001278"/>
            <a:ext cx="3831012" cy="5523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7784" y="1764254"/>
            <a:ext cx="1699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Applicant must complete all </a:t>
            </a:r>
            <a:r>
              <a:rPr lang="en-IE" b="1" dirty="0" smtClean="0"/>
              <a:t>fields highlighted with a red border</a:t>
            </a:r>
            <a:endParaRPr lang="en-I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53563" y="170122"/>
            <a:ext cx="740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IE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 </a:t>
            </a:r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Registration application form 2024  </a:t>
            </a:r>
          </a:p>
          <a:p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(5 pages)   For courses at QQI Level 8 &amp; 9 		        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12" y="5908267"/>
            <a:ext cx="335309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811" y="1001279"/>
            <a:ext cx="2044338" cy="3801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6354" y="3518580"/>
            <a:ext cx="1801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Applicants must </a:t>
            </a:r>
            <a:r>
              <a:rPr lang="en-IE" b="1" dirty="0" smtClean="0"/>
              <a:t>complete </a:t>
            </a:r>
            <a:r>
              <a:rPr lang="en-IE" b="1" dirty="0"/>
              <a:t>all mandatory fields on page </a:t>
            </a:r>
          </a:p>
          <a:p>
            <a:pPr algn="ctr"/>
            <a:r>
              <a:rPr lang="en-IE" b="1" dirty="0"/>
              <a:t>1 , 2, 3 &amp; 4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1"/>
    </mc:Choice>
    <mc:Fallback xmlns="">
      <p:transition spd="slow" advTm="14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727" y="355744"/>
            <a:ext cx="4245119" cy="611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02289" y="1953819"/>
            <a:ext cx="1587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Please note if </a:t>
            </a:r>
            <a:r>
              <a:rPr lang="en-IE" b="1" i="1" dirty="0"/>
              <a:t>all</a:t>
            </a:r>
            <a:r>
              <a:rPr lang="en-IE" b="1" dirty="0"/>
              <a:t> mandatory fields are not completed the form cannot be submitted for review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3698" y="273537"/>
            <a:ext cx="8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5" y="5981074"/>
            <a:ext cx="3518262" cy="4857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6"/>
    </mc:Choice>
    <mc:Fallback xmlns="">
      <p:transition spd="slow" advTm="10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924" y="446116"/>
            <a:ext cx="4229100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25098" y="723207"/>
            <a:ext cx="2136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Applicants </a:t>
            </a:r>
            <a:r>
              <a:rPr lang="en-IE" b="1" dirty="0"/>
              <a:t>must complete all mandatory fields on                       Page 3 Learning Context </a:t>
            </a:r>
          </a:p>
          <a:p>
            <a:pPr algn="ctr"/>
            <a:r>
              <a:rPr lang="en-IE" b="1" dirty="0"/>
              <a:t>&amp; Page 4 Applicants Declaration of Understanding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3024" y="307616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7690"/>
            <a:ext cx="3200400" cy="48577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3"/>
    </mc:Choice>
    <mc:Fallback xmlns="">
      <p:transition spd="slow" advTm="8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5" y="309562"/>
            <a:ext cx="4095750" cy="623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25098" y="723207"/>
            <a:ext cx="2136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Applicant must  complete Page 4 Applicants Declaration of Understanding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9229" y="231598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62662"/>
            <a:ext cx="3886200" cy="4857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3"/>
    </mc:Choice>
    <mc:Fallback xmlns="">
      <p:transition spd="slow" advTm="12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8392" y="3002742"/>
            <a:ext cx="2302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The Director of </a:t>
            </a:r>
            <a:r>
              <a:rPr lang="en-IE" b="1" dirty="0" smtClean="0"/>
              <a:t>Nursing/Midwifery/Head of Service </a:t>
            </a:r>
            <a:r>
              <a:rPr lang="en-IE" b="1" dirty="0"/>
              <a:t>must complete section 5.1 to </a:t>
            </a:r>
            <a:r>
              <a:rPr lang="en-IE" b="1" dirty="0" smtClean="0"/>
              <a:t>5.6 </a:t>
            </a:r>
            <a:r>
              <a:rPr lang="en-IE" b="1" dirty="0"/>
              <a:t>and click on SUBMIT to send to </a:t>
            </a:r>
            <a:r>
              <a:rPr lang="en-IE" b="1" dirty="0" smtClean="0"/>
              <a:t>CNME Mayo/Roscommon </a:t>
            </a:r>
            <a:r>
              <a:rPr lang="en-IE" b="1" dirty="0"/>
              <a:t>for review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8583" y="761126"/>
            <a:ext cx="2000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The Line Manager must complete section 4.2 to </a:t>
            </a:r>
            <a:r>
              <a:rPr lang="en-IE" b="1" dirty="0" smtClean="0"/>
              <a:t>4.8 and </a:t>
            </a:r>
            <a:r>
              <a:rPr lang="en-IE" b="1" dirty="0"/>
              <a:t>email form to the Director of </a:t>
            </a:r>
            <a:r>
              <a:rPr lang="en-IE" b="1" dirty="0" smtClean="0"/>
              <a:t>Nursing/Midwifery/ Head of Service 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41074" y="308713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" y="6059941"/>
            <a:ext cx="2952206" cy="485775"/>
          </a:xfrm>
          <a:prstGeom prst="rect">
            <a:avLst/>
          </a:prstGeom>
        </p:spPr>
      </p:pic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230563" y="207963"/>
            <a:ext cx="5730875" cy="6337300"/>
            <a:chOff x="2035" y="131"/>
            <a:chExt cx="3610" cy="3992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5" y="131"/>
              <a:ext cx="3610" cy="3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" y="131"/>
              <a:ext cx="3614" cy="39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83"/>
    </mc:Choice>
    <mc:Fallback xmlns="">
      <p:transition spd="slow" advTm="36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1635" y="193764"/>
            <a:ext cx="1123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Application forms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946" y="1666132"/>
            <a:ext cx="91109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For a Post Registration </a:t>
            </a:r>
            <a:r>
              <a:rPr lang="en-IE" sz="2400" b="1" dirty="0" smtClean="0"/>
              <a:t>Please use this </a:t>
            </a:r>
            <a:r>
              <a:rPr lang="en-IE" sz="2400" b="1" dirty="0"/>
              <a:t>QR code </a:t>
            </a:r>
          </a:p>
          <a:p>
            <a:endParaRPr lang="en-IE" sz="2400" b="1" dirty="0"/>
          </a:p>
          <a:p>
            <a:r>
              <a:rPr lang="en-IE" sz="2400" b="1" dirty="0"/>
              <a:t>This form is also available on the ONMSD Website </a:t>
            </a:r>
          </a:p>
          <a:p>
            <a:r>
              <a:rPr lang="en-IE" u="sng" dirty="0">
                <a:hlinkClick r:id="rId5"/>
              </a:rPr>
              <a:t>https://</a:t>
            </a:r>
            <a:r>
              <a:rPr lang="en-IE" u="sng" dirty="0" err="1" smtClean="0">
                <a:hlinkClick r:id="rId5"/>
              </a:rPr>
              <a:t>healthservice.hse.ie</a:t>
            </a:r>
            <a:r>
              <a:rPr lang="en-IE" u="sng" dirty="0" smtClean="0">
                <a:hlinkClick r:id="rId5"/>
              </a:rPr>
              <a:t>/about-us/</a:t>
            </a:r>
            <a:r>
              <a:rPr lang="en-IE" u="sng" dirty="0" err="1" smtClean="0">
                <a:hlinkClick r:id="rId5"/>
              </a:rPr>
              <a:t>onmsd</a:t>
            </a:r>
            <a:r>
              <a:rPr lang="en-IE" u="sng" dirty="0" smtClean="0">
                <a:hlinkClick r:id="rId5"/>
              </a:rPr>
              <a:t>/education-and-continuous-professional-development/</a:t>
            </a:r>
            <a:r>
              <a:rPr lang="en-IE" u="sng" dirty="0" err="1" smtClean="0">
                <a:hlinkClick r:id="rId5"/>
              </a:rPr>
              <a:t>cpd</a:t>
            </a:r>
            <a:r>
              <a:rPr lang="en-IE" u="sng" dirty="0" smtClean="0">
                <a:hlinkClick r:id="rId5"/>
              </a:rPr>
              <a:t>-for-nurses-and-midwives/apply-for-funding/</a:t>
            </a:r>
            <a:r>
              <a:rPr lang="en-IE" u="sng" dirty="0" err="1" smtClean="0">
                <a:hlinkClick r:id="rId5"/>
              </a:rPr>
              <a:t>cnme-mayo.html</a:t>
            </a:r>
            <a:endParaRPr lang="en-IE" u="sng" dirty="0" smtClean="0"/>
          </a:p>
          <a:p>
            <a:endParaRPr lang="en-IE" dirty="0"/>
          </a:p>
          <a:p>
            <a:r>
              <a:rPr lang="en-IE" dirty="0"/>
              <a:t> </a:t>
            </a:r>
          </a:p>
          <a:p>
            <a:endParaRPr lang="en-IE" sz="2400" b="1" dirty="0" smtClean="0"/>
          </a:p>
          <a:p>
            <a:r>
              <a:rPr lang="en-IE" sz="2400" b="1" dirty="0" smtClean="0"/>
              <a:t>Enquiries </a:t>
            </a:r>
            <a:r>
              <a:rPr lang="en-IE" sz="2400" b="1" dirty="0"/>
              <a:t>can be directed to </a:t>
            </a:r>
            <a:r>
              <a:rPr lang="en-IE" sz="2400" b="1" dirty="0" err="1" smtClean="0">
                <a:solidFill>
                  <a:srgbClr val="0070C0"/>
                </a:solidFill>
                <a:hlinkClick r:id="rId6"/>
              </a:rPr>
              <a:t>CNME.MayoRos@hse.ie</a:t>
            </a:r>
            <a:r>
              <a:rPr lang="en-IE" sz="2400" b="1" dirty="0" smtClean="0">
                <a:solidFill>
                  <a:srgbClr val="0070C0"/>
                </a:solidFill>
              </a:rPr>
              <a:t> </a:t>
            </a:r>
            <a:endParaRPr lang="en-IE" sz="2400" b="1" dirty="0"/>
          </a:p>
          <a:p>
            <a:endParaRPr lang="en-IE" sz="2000" dirty="0">
              <a:hlinkClick r:id="rId7"/>
            </a:endParaRPr>
          </a:p>
          <a:p>
            <a:endParaRPr lang="en-IE" sz="2000" dirty="0">
              <a:hlinkClick r:id="rId7"/>
            </a:endParaRPr>
          </a:p>
          <a:p>
            <a:endParaRPr lang="en-IE" sz="2000" dirty="0">
              <a:hlinkClick r:id="rId7"/>
            </a:endParaRPr>
          </a:p>
          <a:p>
            <a:endParaRPr lang="en-IE" sz="2000" dirty="0"/>
          </a:p>
        </p:txBody>
      </p:sp>
      <p:sp>
        <p:nvSpPr>
          <p:cNvPr id="4" name="Rectangle 3"/>
          <p:cNvSpPr/>
          <p:nvPr/>
        </p:nvSpPr>
        <p:spPr>
          <a:xfrm>
            <a:off x="2827798" y="55112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b="1" dirty="0"/>
              <a:t>Brought to you in partnership with the </a:t>
            </a:r>
          </a:p>
          <a:p>
            <a:pPr algn="ctr"/>
            <a:r>
              <a:rPr lang="en-IE" b="1" dirty="0"/>
              <a:t>National Health Library and Knowledge Service </a:t>
            </a:r>
            <a:r>
              <a:rPr lang="en-IE" b="1" dirty="0">
                <a:solidFill>
                  <a:schemeClr val="bg1"/>
                </a:solidFill>
                <a:hlinkClick r:id="rId7"/>
              </a:rPr>
              <a:t>www.hselibrary.ie</a:t>
            </a:r>
            <a:r>
              <a:rPr lang="en-IE" b="1" dirty="0"/>
              <a:t> </a:t>
            </a:r>
            <a:endParaRPr lang="en-IE" dirty="0"/>
          </a:p>
        </p:txBody>
      </p:sp>
      <p:pic>
        <p:nvPicPr>
          <p:cNvPr id="16" name="Picture 2" descr="\\tdws08fs01\library\Data\70 Personal Folders\Maura\NHLKS\NHLK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53" y="5153020"/>
            <a:ext cx="1379293" cy="12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qrcode_healthservice.hs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61" y="2366530"/>
            <a:ext cx="1646787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72" y="5972923"/>
            <a:ext cx="3352800" cy="4857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00"/>
    </mc:Choice>
    <mc:Fallback xmlns="">
      <p:transition spd="slow" advTm="2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235</Words>
  <Application>Microsoft Office PowerPoint</Application>
  <PresentationFormat>Widescreen</PresentationFormat>
  <Paragraphs>38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 Carr</dc:creator>
  <cp:lastModifiedBy>Norma Creedon</cp:lastModifiedBy>
  <cp:revision>65</cp:revision>
  <dcterms:created xsi:type="dcterms:W3CDTF">2021-12-07T15:16:03Z</dcterms:created>
  <dcterms:modified xsi:type="dcterms:W3CDTF">2024-01-12T10:53:49Z</dcterms:modified>
</cp:coreProperties>
</file>