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0" r:id="rId3"/>
    <p:sldId id="262" r:id="rId4"/>
    <p:sldId id="263" r:id="rId5"/>
    <p:sldId id="264" r:id="rId6"/>
    <p:sldId id="265" r:id="rId7"/>
    <p:sldId id="267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38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05A3E-71E4-4EBD-A443-FAFB3A70D4EA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F77E1-F966-4660-9A79-97019F9D0F9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1326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D0E5C-BECF-499A-872A-F6B6AA84BB3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CB99-0CB8-489D-AA97-1D263B8DD58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8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890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13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046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605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4190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023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CB99-0CB8-489D-AA97-1D263B8DD586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640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7935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589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8048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66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5790A114-7202-C04D-B2ED-13180DF9F6CB}"/>
              </a:ext>
            </a:extLst>
          </p:cNvPr>
          <p:cNvSpPr txBox="1">
            <a:spLocks/>
          </p:cNvSpPr>
          <p:nvPr userDrawn="1"/>
        </p:nvSpPr>
        <p:spPr>
          <a:xfrm>
            <a:off x="1632000" y="432001"/>
            <a:ext cx="10515600" cy="7502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04DDE1A-E884-F54B-9ABE-9B72B811B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0000" y="358848"/>
            <a:ext cx="4320000" cy="108479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rgbClr val="75B5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A9FE75D-36C0-1945-A37C-47A803FCDB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0000" y="1632001"/>
            <a:ext cx="4320000" cy="27299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60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895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671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64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477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497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414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31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37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0A8EF-3394-486C-A750-F46826AE324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E4CA-B9F6-46B6-A858-FAECF729E71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617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hyperlink" Target="about:blank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mailto:nmpdu.midlands@hse.ie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healthservice.hse.ie/about-us/onmsd/cpd-for-nurses-and-midwives/apply-for-funding/cnme-galway.html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477B3B0-DF6B-1C48-BFE4-FC8E783CC637}"/>
              </a:ext>
            </a:extLst>
          </p:cNvPr>
          <p:cNvSpPr txBox="1">
            <a:spLocks/>
          </p:cNvSpPr>
          <p:nvPr/>
        </p:nvSpPr>
        <p:spPr>
          <a:xfrm>
            <a:off x="709403" y="2320535"/>
            <a:ext cx="8379090" cy="43610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400" b="1" dirty="0"/>
          </a:p>
          <a:p>
            <a:r>
              <a:rPr lang="en-IE" sz="2400" b="1" dirty="0" smtClean="0"/>
              <a:t>CNME Galway  </a:t>
            </a:r>
            <a:r>
              <a:rPr lang="en-IE" sz="2400" b="1" dirty="0"/>
              <a:t>introduces</a:t>
            </a:r>
            <a:br>
              <a:rPr lang="en-IE" sz="2400" b="1" dirty="0"/>
            </a:br>
            <a:r>
              <a:rPr lang="en-IE" sz="2400" b="1" i="1" dirty="0"/>
              <a:t>NEW Online Application forms for Nurses and Midwives wishing to apply for </a:t>
            </a:r>
            <a:r>
              <a:rPr lang="en-IE" sz="2400" b="1" dirty="0"/>
              <a:t>Post </a:t>
            </a:r>
            <a:r>
              <a:rPr lang="en-IE" sz="2400" b="1" dirty="0" smtClean="0"/>
              <a:t>Registration </a:t>
            </a:r>
            <a:r>
              <a:rPr lang="en-IE" sz="2400" b="1" i="1" dirty="0" smtClean="0"/>
              <a:t>funding. </a:t>
            </a:r>
            <a:endParaRPr lang="en-IE" sz="2400" b="1" i="1" dirty="0"/>
          </a:p>
          <a:p>
            <a:r>
              <a:rPr lang="en-IE" sz="2400" b="1" i="1" dirty="0"/>
              <a:t>Please use QR Code on </a:t>
            </a:r>
            <a:r>
              <a:rPr lang="en-IE" sz="2400" b="1" i="1" dirty="0" smtClean="0"/>
              <a:t>the right </a:t>
            </a:r>
            <a:r>
              <a:rPr lang="en-IE" sz="2400" b="1" i="1" dirty="0"/>
              <a:t>to download an application form </a:t>
            </a:r>
            <a:r>
              <a:rPr lang="en-IE" sz="2400" b="1" i="1" dirty="0" smtClean="0"/>
              <a:t>or email: CNME.guh@hse.ie </a:t>
            </a:r>
            <a:r>
              <a:rPr lang="en-IE" sz="2400" b="1" i="1" dirty="0"/>
              <a:t/>
            </a:r>
            <a:br>
              <a:rPr lang="en-IE" sz="2400" b="1" i="1" dirty="0"/>
            </a:br>
            <a:r>
              <a:rPr lang="en-IE" sz="1600" u="sng" dirty="0"/>
              <a:t> </a:t>
            </a:r>
            <a:r>
              <a:rPr lang="en-IE" sz="2400" dirty="0"/>
              <a:t/>
            </a:r>
            <a:br>
              <a:rPr lang="en-IE" sz="2400" dirty="0"/>
            </a:br>
            <a:endParaRPr lang="en-GB" sz="2400" dirty="0"/>
          </a:p>
        </p:txBody>
      </p:sp>
      <p:pic>
        <p:nvPicPr>
          <p:cNvPr id="9" name="Picture 2" descr="\\tdws08fs01\library\Data\70 Personal Folders\Maura\NHLKS\NHLKS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800" y="5419361"/>
            <a:ext cx="1379293" cy="12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08755" y="4752693"/>
            <a:ext cx="6706873" cy="19589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8" y="6297077"/>
            <a:ext cx="3726736" cy="41456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8"/>
          <a:stretch>
            <a:fillRect/>
          </a:stretch>
        </p:blipFill>
        <p:spPr>
          <a:xfrm>
            <a:off x="9552342" y="2236639"/>
            <a:ext cx="2264400" cy="2264400"/>
          </a:xfrm>
          <a:prstGeom prst="rect">
            <a:avLst/>
          </a:prstGeom>
        </p:spPr>
      </p:pic>
      <p:pic>
        <p:nvPicPr>
          <p:cNvPr id="69" name="Audio 6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82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79"/>
    </mc:Choice>
    <mc:Fallback>
      <p:transition spd="slow" advTm="25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506047" y="2543695"/>
            <a:ext cx="19763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Applicants must </a:t>
            </a:r>
            <a:r>
              <a:rPr lang="en-IE" b="1" dirty="0"/>
              <a:t>complete </a:t>
            </a:r>
            <a:r>
              <a:rPr lang="en-IE" b="1" dirty="0" smtClean="0"/>
              <a:t>all </a:t>
            </a:r>
            <a:r>
              <a:rPr lang="en-IE" b="1" dirty="0"/>
              <a:t>fields h</a:t>
            </a:r>
            <a:r>
              <a:rPr lang="en-IE" b="1" dirty="0" smtClean="0"/>
              <a:t>ighlighted with a red border </a:t>
            </a:r>
          </a:p>
          <a:p>
            <a:pPr algn="ctr"/>
            <a:endParaRPr lang="en-IE" b="1" dirty="0"/>
          </a:p>
          <a:p>
            <a:pPr algn="ctr"/>
            <a:r>
              <a:rPr lang="en-IE" b="1" dirty="0"/>
              <a:t>Applicants must complete all mandatory fields on page </a:t>
            </a:r>
          </a:p>
          <a:p>
            <a:pPr algn="ctr"/>
            <a:r>
              <a:rPr lang="en-IE" b="1" dirty="0"/>
              <a:t>1 , 2, 3 &amp; </a:t>
            </a:r>
            <a:r>
              <a:rPr lang="en-IE" b="1" dirty="0" smtClean="0"/>
              <a:t>4</a:t>
            </a:r>
            <a:endParaRPr lang="en-IE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502" y="1001278"/>
            <a:ext cx="3831012" cy="5523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9214" y="1150608"/>
            <a:ext cx="508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900" dirty="0"/>
              <a:t>Page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632" y="1009552"/>
            <a:ext cx="2054530" cy="371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3563" y="170122"/>
            <a:ext cx="740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New </a:t>
            </a:r>
            <a:r>
              <a:rPr lang="en-IE" sz="20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Post </a:t>
            </a:r>
            <a:r>
              <a:rPr lang="en-IE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Registration application form  </a:t>
            </a:r>
          </a:p>
          <a:p>
            <a:r>
              <a:rPr lang="en-IE" sz="2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(5 pages)   For courses at QQI Level 8 &amp; 9 		        </a:t>
            </a:r>
            <a:endParaRPr lang="en-IE" sz="3200" b="1" dirty="0">
              <a:solidFill>
                <a:schemeClr val="accent6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039" y="5996763"/>
            <a:ext cx="3316133" cy="43225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961120" y="3433156"/>
            <a:ext cx="1088967" cy="266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9" name="Audio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538"/>
    </mc:Choice>
    <mc:Fallback>
      <p:transition spd="slow" advTm="345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727" y="355744"/>
            <a:ext cx="4245119" cy="6111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202289" y="1953819"/>
            <a:ext cx="15877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Please note if </a:t>
            </a:r>
            <a:r>
              <a:rPr lang="en-IE" b="1" i="1" dirty="0"/>
              <a:t>all</a:t>
            </a:r>
            <a:r>
              <a:rPr lang="en-IE" b="1" dirty="0"/>
              <a:t> mandatory </a:t>
            </a:r>
            <a:r>
              <a:rPr lang="en-IE" b="1" dirty="0" smtClean="0"/>
              <a:t>fields highlighted with a </a:t>
            </a:r>
          </a:p>
          <a:p>
            <a:pPr algn="ctr"/>
            <a:r>
              <a:rPr lang="en-IE" b="1" dirty="0" smtClean="0"/>
              <a:t>red border </a:t>
            </a:r>
            <a:r>
              <a:rPr lang="en-IE" b="1" dirty="0"/>
              <a:t>are not completed the form cannot be submitted for review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43698" y="273537"/>
            <a:ext cx="82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Page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9" y="5996762"/>
            <a:ext cx="3411827" cy="43225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304867" y="3437467"/>
            <a:ext cx="1058333" cy="177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4048298" y="4929447"/>
            <a:ext cx="1729047" cy="748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6001789" y="4929447"/>
            <a:ext cx="1652798" cy="74815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1" name="Audio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9"/>
    </mc:Choice>
    <mc:Fallback>
      <p:transition spd="slow" advTm="2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924" y="446116"/>
            <a:ext cx="4229100" cy="6000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25098" y="723207"/>
            <a:ext cx="2136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/>
              <a:t>Applicants </a:t>
            </a:r>
            <a:r>
              <a:rPr lang="en-IE" b="1" dirty="0"/>
              <a:t>must complete all mandatory </a:t>
            </a:r>
            <a:r>
              <a:rPr lang="en-IE" b="1" dirty="0" smtClean="0"/>
              <a:t>fields with a red border on Page </a:t>
            </a:r>
            <a:r>
              <a:rPr lang="en-IE" b="1" dirty="0"/>
              <a:t>3 Learning Context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3024" y="307616"/>
            <a:ext cx="146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Page 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9" y="6016351"/>
            <a:ext cx="3165849" cy="4126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659389" y="1637607"/>
            <a:ext cx="1055716" cy="23275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7" name="Audio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2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4"/>
    </mc:Choice>
    <mc:Fallback>
      <p:transition spd="slow" advTm="81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25" y="309562"/>
            <a:ext cx="4095750" cy="6238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25098" y="723207"/>
            <a:ext cx="21363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/>
              <a:t>Applicant must </a:t>
            </a:r>
            <a:r>
              <a:rPr lang="en-IE" b="1" dirty="0" smtClean="0"/>
              <a:t>read </a:t>
            </a:r>
            <a:r>
              <a:rPr lang="en-IE" b="1" dirty="0"/>
              <a:t>Page </a:t>
            </a:r>
            <a:r>
              <a:rPr lang="en-IE" b="1" dirty="0" smtClean="0"/>
              <a:t>4 </a:t>
            </a:r>
            <a:r>
              <a:rPr lang="en-IE" b="1" dirty="0"/>
              <a:t>Applicants Declaration of </a:t>
            </a:r>
            <a:r>
              <a:rPr lang="en-IE" b="1" dirty="0" smtClean="0"/>
              <a:t>Understanding,</a:t>
            </a:r>
          </a:p>
          <a:p>
            <a:pPr algn="ctr"/>
            <a:r>
              <a:rPr lang="en-IE" b="1" dirty="0"/>
              <a:t>a</a:t>
            </a:r>
            <a:r>
              <a:rPr lang="en-IE" b="1" dirty="0" smtClean="0"/>
              <a:t>nd sign electronically</a:t>
            </a:r>
            <a:endParaRPr lang="en-I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09229" y="231598"/>
            <a:ext cx="146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Page 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9" y="5996763"/>
            <a:ext cx="3316133" cy="432254"/>
          </a:xfrm>
          <a:prstGeom prst="rect">
            <a:avLst/>
          </a:prstGeom>
        </p:spPr>
      </p:pic>
      <p:pic>
        <p:nvPicPr>
          <p:cNvPr id="24" name="Audio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9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9"/>
    </mc:Choice>
    <mc:Fallback>
      <p:transition spd="slow" advTm="13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008392" y="3002742"/>
            <a:ext cx="2302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The Director of </a:t>
            </a:r>
            <a:r>
              <a:rPr lang="en-IE" b="1" dirty="0" smtClean="0"/>
              <a:t>Nursing/Midwifery/</a:t>
            </a:r>
          </a:p>
          <a:p>
            <a:r>
              <a:rPr lang="en-IE" b="1" dirty="0" smtClean="0"/>
              <a:t>Head of Service </a:t>
            </a:r>
            <a:r>
              <a:rPr lang="en-IE" b="1" dirty="0"/>
              <a:t>must complete section 5.1 to </a:t>
            </a:r>
            <a:r>
              <a:rPr lang="en-IE" b="1" dirty="0" smtClean="0"/>
              <a:t>5.6 </a:t>
            </a:r>
            <a:r>
              <a:rPr lang="en-IE" b="1" dirty="0"/>
              <a:t>and click on SUBMIT to send to </a:t>
            </a:r>
            <a:r>
              <a:rPr lang="en-IE" b="1" dirty="0" smtClean="0"/>
              <a:t>CNME Galway </a:t>
            </a:r>
            <a:r>
              <a:rPr lang="en-IE" b="1" dirty="0"/>
              <a:t>for review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8583" y="761126"/>
            <a:ext cx="2000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The Line Manager must complete section 4.2 to </a:t>
            </a:r>
            <a:r>
              <a:rPr lang="en-IE" b="1" dirty="0" smtClean="0"/>
              <a:t>4.8 </a:t>
            </a:r>
            <a:r>
              <a:rPr lang="en-IE" b="1" dirty="0"/>
              <a:t>and email form to the Director of </a:t>
            </a:r>
            <a:r>
              <a:rPr lang="en-IE" b="1" dirty="0" smtClean="0"/>
              <a:t>Nursing/Midwifery/Head of Service</a:t>
            </a:r>
            <a:endParaRPr lang="en-IE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41074" y="308713"/>
            <a:ext cx="1469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/>
              <a:t>Page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610" y="174852"/>
            <a:ext cx="5129110" cy="651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039" y="6060558"/>
            <a:ext cx="2852571" cy="3684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9731" y="2859578"/>
            <a:ext cx="1130531" cy="143164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259484" y="4389120"/>
            <a:ext cx="1181590" cy="116378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6" name="Audio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8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73"/>
    </mc:Choice>
    <mc:Fallback>
      <p:transition spd="slow" advTm="61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931635" y="193764"/>
            <a:ext cx="1123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Application forms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3167" y="1260140"/>
            <a:ext cx="799726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/>
              <a:t>For a Post </a:t>
            </a:r>
            <a:r>
              <a:rPr lang="en-IE" sz="2400" b="1" dirty="0" smtClean="0"/>
              <a:t>Registration </a:t>
            </a:r>
            <a:r>
              <a:rPr lang="en-IE" sz="2400" b="1" dirty="0" smtClean="0"/>
              <a:t>Form </a:t>
            </a:r>
            <a:r>
              <a:rPr lang="en-IE" sz="2400" b="1" dirty="0" smtClean="0"/>
              <a:t>Please use this </a:t>
            </a:r>
            <a:r>
              <a:rPr lang="en-IE" sz="2400" b="1" dirty="0"/>
              <a:t>QR code </a:t>
            </a:r>
          </a:p>
          <a:p>
            <a:endParaRPr lang="en-IE" sz="2400" b="1" dirty="0"/>
          </a:p>
          <a:p>
            <a:r>
              <a:rPr lang="en-IE" sz="2400" b="1" dirty="0"/>
              <a:t>This form is also available on the ONMSD Website </a:t>
            </a:r>
          </a:p>
          <a:p>
            <a:r>
              <a:rPr lang="en-IE" sz="2400" b="1" dirty="0" smtClean="0">
                <a:hlinkClick r:id="rId5"/>
              </a:rPr>
              <a:t>https://healthservice.hse.ie/about-us/onmsd/cpd-for-nurses-and-midwives/apply-for-funding/cnme-galway.html</a:t>
            </a:r>
            <a:r>
              <a:rPr lang="en-IE" sz="2400" b="1" dirty="0" smtClean="0"/>
              <a:t> </a:t>
            </a:r>
          </a:p>
          <a:p>
            <a:endParaRPr lang="en-IE" sz="2400" b="1" dirty="0" smtClean="0"/>
          </a:p>
          <a:p>
            <a:r>
              <a:rPr lang="en-IE" sz="2400" b="1" dirty="0" smtClean="0"/>
              <a:t>Enquiries </a:t>
            </a:r>
            <a:r>
              <a:rPr lang="en-IE" sz="2400" b="1" dirty="0"/>
              <a:t>can be directed to </a:t>
            </a:r>
            <a:r>
              <a:rPr lang="en-IE" sz="2400" b="1" dirty="0" smtClean="0">
                <a:solidFill>
                  <a:srgbClr val="0070C0"/>
                </a:solidFill>
              </a:rPr>
              <a:t>CNME</a:t>
            </a:r>
            <a:r>
              <a:rPr lang="en-IE" sz="2400" b="1" dirty="0" smtClean="0">
                <a:solidFill>
                  <a:srgbClr val="0070C0"/>
                </a:solidFill>
                <a:hlinkClick r:id="rId6"/>
              </a:rPr>
              <a:t>.guh@hse.ie</a:t>
            </a:r>
            <a:r>
              <a:rPr lang="en-IE" sz="2400" b="1" dirty="0" smtClean="0"/>
              <a:t> </a:t>
            </a:r>
            <a:endParaRPr lang="en-IE" sz="2400" b="1" dirty="0"/>
          </a:p>
          <a:p>
            <a:endParaRPr lang="en-IE" sz="2000" dirty="0">
              <a:hlinkClick r:id="rId7"/>
            </a:endParaRPr>
          </a:p>
          <a:p>
            <a:endParaRPr lang="en-IE" sz="2000" dirty="0">
              <a:hlinkClick r:id="rId7"/>
            </a:endParaRPr>
          </a:p>
          <a:p>
            <a:endParaRPr lang="en-IE" sz="2000" dirty="0">
              <a:hlinkClick r:id="rId7"/>
            </a:endParaRPr>
          </a:p>
          <a:p>
            <a:endParaRPr lang="en-IE" sz="2000" dirty="0"/>
          </a:p>
        </p:txBody>
      </p:sp>
      <p:sp>
        <p:nvSpPr>
          <p:cNvPr id="4" name="Rectangle 3"/>
          <p:cNvSpPr/>
          <p:nvPr/>
        </p:nvSpPr>
        <p:spPr>
          <a:xfrm>
            <a:off x="2827798" y="551125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b="1" dirty="0"/>
              <a:t>Brought to you in partnership with the </a:t>
            </a:r>
          </a:p>
          <a:p>
            <a:pPr algn="ctr"/>
            <a:r>
              <a:rPr lang="en-IE" b="1" dirty="0"/>
              <a:t>National Health Library and Knowledge Service </a:t>
            </a:r>
            <a:r>
              <a:rPr lang="en-IE" b="1" dirty="0">
                <a:solidFill>
                  <a:schemeClr val="bg1"/>
                </a:solidFill>
                <a:hlinkClick r:id="rId7"/>
              </a:rPr>
              <a:t>www.hselibrary.ie</a:t>
            </a:r>
            <a:r>
              <a:rPr lang="en-IE" b="1" dirty="0"/>
              <a:t> </a:t>
            </a:r>
            <a:endParaRPr lang="en-IE" dirty="0"/>
          </a:p>
        </p:txBody>
      </p:sp>
      <p:pic>
        <p:nvPicPr>
          <p:cNvPr id="16" name="Picture 2" descr="\\tdws08fs01\library\Data\70 Personal Folders\Maura\NHLKS\NHLKS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953" y="5153020"/>
            <a:ext cx="1379293" cy="126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68" y="6174889"/>
            <a:ext cx="3726736" cy="441064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10"/>
          <a:stretch>
            <a:fillRect/>
          </a:stretch>
        </p:blipFill>
        <p:spPr>
          <a:xfrm>
            <a:off x="8923798" y="1585242"/>
            <a:ext cx="2264400" cy="2264400"/>
          </a:xfrm>
          <a:prstGeom prst="rect">
            <a:avLst/>
          </a:prstGeom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0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809"/>
    </mc:Choice>
    <mc:Fallback>
      <p:transition spd="slow" advTm="33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238</Words>
  <Application>Microsoft Office PowerPoint</Application>
  <PresentationFormat>Widescreen</PresentationFormat>
  <Paragraphs>40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Darina Carr</dc:creator>
  <cp:lastModifiedBy>Joseph Bell</cp:lastModifiedBy>
  <cp:revision>63</cp:revision>
  <dcterms:created xsi:type="dcterms:W3CDTF">2021-12-07T15:16:03Z</dcterms:created>
  <dcterms:modified xsi:type="dcterms:W3CDTF">2024-01-29T11:35:20Z</dcterms:modified>
</cp:coreProperties>
</file>